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8" r:id="rId8"/>
    <p:sldId id="262" r:id="rId9"/>
    <p:sldId id="263" r:id="rId10"/>
    <p:sldId id="264" r:id="rId11"/>
    <p:sldId id="265" r:id="rId12"/>
    <p:sldId id="269"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0" d="100"/>
          <a:sy n="100" d="100"/>
        </p:scale>
        <p:origin x="9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9E75D-0986-43EC-B03B-D883EB2A7D80}" type="datetimeFigureOut">
              <a:rPr lang="en-IN" smtClean="0"/>
              <a:t>22-12-2025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90BAD-8342-4B89-840D-E97186912230}" type="slidenum">
              <a:rPr lang="en-IN" smtClean="0"/>
              <a:t>‹#›</a:t>
            </a:fld>
            <a:endParaRPr lang="en-IN"/>
          </a:p>
        </p:txBody>
      </p:sp>
    </p:spTree>
    <p:extLst>
      <p:ext uri="{BB962C8B-B14F-4D97-AF65-F5344CB8AC3E}">
        <p14:creationId xmlns:p14="http://schemas.microsoft.com/office/powerpoint/2010/main" val="347743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90BAD-8342-4B89-840D-E97186912230}" type="slidenum">
              <a:rPr lang="en-IN" smtClean="0"/>
              <a:t>4</a:t>
            </a:fld>
            <a:endParaRPr lang="en-IN"/>
          </a:p>
        </p:txBody>
      </p:sp>
    </p:spTree>
    <p:extLst>
      <p:ext uri="{BB962C8B-B14F-4D97-AF65-F5344CB8AC3E}">
        <p14:creationId xmlns:p14="http://schemas.microsoft.com/office/powerpoint/2010/main" val="38071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90BAD-8342-4B89-840D-E97186912230}" type="slidenum">
              <a:rPr lang="en-IN" smtClean="0"/>
              <a:t>5</a:t>
            </a:fld>
            <a:endParaRPr lang="en-IN"/>
          </a:p>
        </p:txBody>
      </p:sp>
    </p:spTree>
    <p:extLst>
      <p:ext uri="{BB962C8B-B14F-4D97-AF65-F5344CB8AC3E}">
        <p14:creationId xmlns:p14="http://schemas.microsoft.com/office/powerpoint/2010/main" val="79208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2452-2847-1C92-1736-CBECECAC4A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60DE1F-8628-C1DC-6627-89462C5A7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60432F-C57C-3ECF-56BE-376134E20E9F}"/>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F6BD9774-64CC-20E5-BECF-B6967C9A7B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848E7-80D9-45EE-1BAB-8444E6D67D7E}"/>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163214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054D-1F98-2C0F-E59A-3AEDA65FB0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ADAB20-4830-C330-1DAC-77AB7079D4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2CCD4C-EDE2-36BA-37CE-9DBD3D20D584}"/>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F858FFEA-DED6-C3C4-68D0-58BDDD72E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94E300-0A02-45EA-F83C-14A097C2496F}"/>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206588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2A3C6-F7C7-8549-E77C-A1D8EF544F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968AAD-6A98-D0D2-C9E2-CD15E0F9BA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6084C-05B1-0681-FAFB-82E31687C870}"/>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D56798B8-CF57-6566-9465-349FF0A34B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FC417C-107C-5A67-E3C7-662A1DA3CFED}"/>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103843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51C7-DFD8-3721-1B33-33A74CD558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89ED54-1917-3577-58A6-8735ED958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1A5A9B-1DC6-57A1-913E-7643441E3ABA}"/>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62626C41-336F-EA15-231D-A40C80E4CC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CA6348-071C-191B-6F1B-545673F3EE54}"/>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3028742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18E9-489B-8DE7-31F1-ED6BDD859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A3D5C7-81DE-E82A-BBF1-BDF0B8C8C6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1C9D08-1477-B8EA-9C01-CA5A5E7CF754}"/>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A0039C3A-4E86-B3BA-E813-2D7D4E00FC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EA7A0-D933-9783-C1F6-21AD99956005}"/>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417902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9B15-3A48-A382-C022-BF9BC61AAC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66126F-0FDF-8C7C-891F-D888D0564C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BCAB09-C05E-CA58-6911-6893CAEC4F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A40391-7CDE-D5DB-B93E-59D757BC07CC}"/>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6" name="Footer Placeholder 5">
            <a:extLst>
              <a:ext uri="{FF2B5EF4-FFF2-40B4-BE49-F238E27FC236}">
                <a16:creationId xmlns:a16="http://schemas.microsoft.com/office/drawing/2014/main" id="{09B28C64-5118-3EA2-88F8-9AD0B7FD0F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6C28D2-0B25-4756-60C3-EAA65E51B361}"/>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216820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4B7D-5B2D-218E-C754-6216622A31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D99BE0-829F-2E73-9903-362B3F4257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80F83C-8513-C2C5-216F-6345B6DC08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72DDB0-31DB-2DAC-373A-ACFB63A2F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08DFA-A7B4-09A5-480A-37A62FC741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732A1F-053F-AC87-5969-75976BE77C07}"/>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8" name="Footer Placeholder 7">
            <a:extLst>
              <a:ext uri="{FF2B5EF4-FFF2-40B4-BE49-F238E27FC236}">
                <a16:creationId xmlns:a16="http://schemas.microsoft.com/office/drawing/2014/main" id="{0210DC03-8D40-5106-D6D8-281B52C6A2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63B812-3B0F-BAA5-2013-A5225A7473E3}"/>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23627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7602-86EA-23A0-016D-B947A00944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46F321-3A60-D19C-0E21-F20AA98BD075}"/>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4" name="Footer Placeholder 3">
            <a:extLst>
              <a:ext uri="{FF2B5EF4-FFF2-40B4-BE49-F238E27FC236}">
                <a16:creationId xmlns:a16="http://schemas.microsoft.com/office/drawing/2014/main" id="{16848406-4448-C00B-E467-8F65D57C4E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47B192-6A86-6BDA-C195-D2217ED1F790}"/>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665028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15AE62-586F-5879-3F93-6653CFECB8DD}"/>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3" name="Footer Placeholder 2">
            <a:extLst>
              <a:ext uri="{FF2B5EF4-FFF2-40B4-BE49-F238E27FC236}">
                <a16:creationId xmlns:a16="http://schemas.microsoft.com/office/drawing/2014/main" id="{6C2E6792-2E9F-3704-CAB0-E545E6765A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84D758-472B-BBB1-318A-E7AB1B60D783}"/>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1585156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9C74-B79D-0409-8FF3-5842DC148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F47136-DE14-A133-0388-DBB250BD2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AB30504-5BED-61D1-BF4F-A93D8DFFF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D31A5-8A9E-CB7E-A6BB-3CEE1B4FBF09}"/>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6" name="Footer Placeholder 5">
            <a:extLst>
              <a:ext uri="{FF2B5EF4-FFF2-40B4-BE49-F238E27FC236}">
                <a16:creationId xmlns:a16="http://schemas.microsoft.com/office/drawing/2014/main" id="{833D9753-18EF-7ADC-FBB4-A629117A1D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9A34F7-9FBD-1FEC-4316-D5F876339DF0}"/>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259591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1839E-341B-13DB-A8DD-2132B5277D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72225B-3B5D-0B15-E88B-4B5CCAAA2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26E1E8E-5AA6-25B6-ADAA-BF00D52C9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C6D23-6366-DE68-FC66-802DB0CB0858}"/>
              </a:ext>
            </a:extLst>
          </p:cNvPr>
          <p:cNvSpPr>
            <a:spLocks noGrp="1"/>
          </p:cNvSpPr>
          <p:nvPr>
            <p:ph type="dt" sz="half" idx="10"/>
          </p:nvPr>
        </p:nvSpPr>
        <p:spPr/>
        <p:txBody>
          <a:bodyPr/>
          <a:lstStyle/>
          <a:p>
            <a:fld id="{0DE59D4E-8889-4FE7-A2DB-43F0C929C54C}" type="datetimeFigureOut">
              <a:rPr lang="en-IN" smtClean="0"/>
              <a:t>22-12-2025</a:t>
            </a:fld>
            <a:endParaRPr lang="en-IN"/>
          </a:p>
        </p:txBody>
      </p:sp>
      <p:sp>
        <p:nvSpPr>
          <p:cNvPr id="6" name="Footer Placeholder 5">
            <a:extLst>
              <a:ext uri="{FF2B5EF4-FFF2-40B4-BE49-F238E27FC236}">
                <a16:creationId xmlns:a16="http://schemas.microsoft.com/office/drawing/2014/main" id="{58C8B7AD-E1D8-AEDD-1C74-6C59A5384D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CB71AC-FCC3-7F06-8CA5-001A0B53435C}"/>
              </a:ext>
            </a:extLst>
          </p:cNvPr>
          <p:cNvSpPr>
            <a:spLocks noGrp="1"/>
          </p:cNvSpPr>
          <p:nvPr>
            <p:ph type="sldNum" sz="quarter" idx="12"/>
          </p:nvPr>
        </p:nvSpPr>
        <p:spPr/>
        <p:txBody>
          <a:bodyPr/>
          <a:lstStyle/>
          <a:p>
            <a:fld id="{A71AD0AF-9AE8-4F8A-B03B-1219E154FFFF}" type="slidenum">
              <a:rPr lang="en-IN" smtClean="0"/>
              <a:t>‹#›</a:t>
            </a:fld>
            <a:endParaRPr lang="en-IN"/>
          </a:p>
        </p:txBody>
      </p:sp>
    </p:spTree>
    <p:extLst>
      <p:ext uri="{BB962C8B-B14F-4D97-AF65-F5344CB8AC3E}">
        <p14:creationId xmlns:p14="http://schemas.microsoft.com/office/powerpoint/2010/main" val="195934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2393-D5A1-AC60-D2C9-7C5B095AC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CB4D50-9F1F-F889-CC4D-A5EF86321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0629E6-792A-FA4C-D3B5-B6A88A7A7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59D4E-8889-4FE7-A2DB-43F0C929C54C}" type="datetimeFigureOut">
              <a:rPr lang="en-IN" smtClean="0"/>
              <a:t>22-12-2025</a:t>
            </a:fld>
            <a:endParaRPr lang="en-IN"/>
          </a:p>
        </p:txBody>
      </p:sp>
      <p:sp>
        <p:nvSpPr>
          <p:cNvPr id="5" name="Footer Placeholder 4">
            <a:extLst>
              <a:ext uri="{FF2B5EF4-FFF2-40B4-BE49-F238E27FC236}">
                <a16:creationId xmlns:a16="http://schemas.microsoft.com/office/drawing/2014/main" id="{439DDF84-3279-8958-2037-DF18BC2449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0367FB-AEBC-8CF3-18A1-5B24510BB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AD0AF-9AE8-4F8A-B03B-1219E154FFFF}" type="slidenum">
              <a:rPr lang="en-IN" smtClean="0"/>
              <a:t>‹#›</a:t>
            </a:fld>
            <a:endParaRPr lang="en-IN"/>
          </a:p>
        </p:txBody>
      </p:sp>
    </p:spTree>
    <p:extLst>
      <p:ext uri="{BB962C8B-B14F-4D97-AF65-F5344CB8AC3E}">
        <p14:creationId xmlns:p14="http://schemas.microsoft.com/office/powerpoint/2010/main" val="1949902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C57752D5-7F47-C8CC-4FB4-F276B3AC054F}"/>
              </a:ext>
            </a:extLst>
          </p:cNvPr>
          <p:cNvSpPr/>
          <p:nvPr/>
        </p:nvSpPr>
        <p:spPr>
          <a:xfrm>
            <a:off x="403789" y="441568"/>
            <a:ext cx="7142619" cy="2835116"/>
          </a:xfrm>
          <a:prstGeom prst="rect">
            <a:avLst/>
          </a:prstGeom>
          <a:noFill/>
          <a:ln/>
        </p:spPr>
        <p:txBody>
          <a:bodyPr wrap="square" lIns="0" tIns="0" rIns="0" bIns="0" rtlCol="0" anchor="t"/>
          <a:lstStyle/>
          <a:p>
            <a:pPr marL="0" indent="0" algn="l">
              <a:lnSpc>
                <a:spcPts val="5550"/>
              </a:lnSpc>
              <a:buNone/>
            </a:pPr>
            <a:r>
              <a:rPr lang="en-US" sz="4000" b="1" dirty="0">
                <a:solidFill>
                  <a:srgbClr val="000000"/>
                </a:solidFill>
                <a:latin typeface="Times New Roman" panose="02020603050405020304" pitchFamily="18" charset="0"/>
                <a:ea typeface="Inter Bold" pitchFamily="34" charset="-122"/>
                <a:cs typeface="Times New Roman" panose="02020603050405020304" pitchFamily="18" charset="0"/>
              </a:rPr>
              <a:t>Project Title: InsurAI – Corporate Policy Automation and Intelligence System</a:t>
            </a:r>
            <a:endParaRPr lang="en-US" sz="4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6DEF844A-DBA1-BABB-EEF1-16B40854BDE7}"/>
              </a:ext>
            </a:extLst>
          </p:cNvPr>
          <p:cNvSpPr/>
          <p:nvPr/>
        </p:nvSpPr>
        <p:spPr>
          <a:xfrm>
            <a:off x="403789" y="3073400"/>
            <a:ext cx="6660020" cy="2489200"/>
          </a:xfrm>
          <a:prstGeom prst="roundRect">
            <a:avLst>
              <a:gd name="adj" fmla="val 7290"/>
            </a:avLst>
          </a:prstGeom>
          <a:solidFill>
            <a:srgbClr val="DADBF1"/>
          </a:solidFill>
          <a:ln/>
        </p:spPr>
        <p:txBody>
          <a:bodyPr/>
          <a:lstStyle/>
          <a:p>
            <a:endParaRPr lang="en-IN" sz="24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97B16DD1-210D-2BC2-0E3F-C6996C89BA5E}"/>
              </a:ext>
            </a:extLst>
          </p:cNvPr>
          <p:cNvSpPr/>
          <p:nvPr/>
        </p:nvSpPr>
        <p:spPr>
          <a:xfrm>
            <a:off x="700751" y="3551798"/>
            <a:ext cx="2545436" cy="318135"/>
          </a:xfrm>
          <a:prstGeom prst="rect">
            <a:avLst/>
          </a:prstGeom>
          <a:noFill/>
          <a:ln/>
        </p:spPr>
        <p:txBody>
          <a:bodyPr wrap="none" lIns="0" tIns="0" rIns="0" bIns="0" rtlCol="0" anchor="t"/>
          <a:lstStyle/>
          <a:p>
            <a:pPr>
              <a:lnSpc>
                <a:spcPts val="2500"/>
              </a:lnSpc>
            </a:pPr>
            <a:r>
              <a:rPr lang="en-US" sz="3200" b="1" dirty="0">
                <a:solidFill>
                  <a:srgbClr val="272525"/>
                </a:solidFill>
                <a:latin typeface="Times New Roman" panose="02020603050405020304" pitchFamily="18" charset="0"/>
                <a:ea typeface="Inter Bold" pitchFamily="34" charset="-122"/>
                <a:cs typeface="Times New Roman" panose="02020603050405020304" pitchFamily="18" charset="0"/>
              </a:rPr>
              <a:t>Presented By</a:t>
            </a:r>
            <a:endParaRPr lang="en-US" sz="3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73EA021-63BA-F825-7F19-328BC7F25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044" y="3225883"/>
            <a:ext cx="969963" cy="969963"/>
          </a:xfrm>
          <a:prstGeom prst="rect">
            <a:avLst/>
          </a:prstGeom>
        </p:spPr>
      </p:pic>
      <p:sp>
        <p:nvSpPr>
          <p:cNvPr id="12" name="TextBox 11">
            <a:extLst>
              <a:ext uri="{FF2B5EF4-FFF2-40B4-BE49-F238E27FC236}">
                <a16:creationId xmlns:a16="http://schemas.microsoft.com/office/drawing/2014/main" id="{6F47B2C0-DD19-D683-9297-249313883145}"/>
              </a:ext>
            </a:extLst>
          </p:cNvPr>
          <p:cNvSpPr txBox="1"/>
          <p:nvPr/>
        </p:nvSpPr>
        <p:spPr>
          <a:xfrm>
            <a:off x="590776" y="4348329"/>
            <a:ext cx="5981700"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Anushka Dutta</a:t>
            </a:r>
          </a:p>
        </p:txBody>
      </p:sp>
      <p:pic>
        <p:nvPicPr>
          <p:cNvPr id="1028" name="Picture 4" descr="Ai policy Images - Free Download on Freepik">
            <a:extLst>
              <a:ext uri="{FF2B5EF4-FFF2-40B4-BE49-F238E27FC236}">
                <a16:creationId xmlns:a16="http://schemas.microsoft.com/office/drawing/2014/main" id="{035197BD-DCE6-0F8C-43D5-A8ABE8BFBB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16" t="-1" r="11670" b="187"/>
          <a:stretch>
            <a:fillRect/>
          </a:stretch>
        </p:blipFill>
        <p:spPr bwMode="auto">
          <a:xfrm>
            <a:off x="7159288" y="12783"/>
            <a:ext cx="4905808" cy="68452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3D72363-0FEE-9B35-56AC-EB49C742120D}"/>
              </a:ext>
            </a:extLst>
          </p:cNvPr>
          <p:cNvPicPr>
            <a:picLocks noChangeAspect="1"/>
          </p:cNvPicPr>
          <p:nvPr/>
        </p:nvPicPr>
        <p:blipFill>
          <a:blip r:embed="rId4">
            <a:extLst>
              <a:ext uri="{28A0092B-C50C-407E-A947-70E740481C1C}">
                <a14:useLocalDpi xmlns:a14="http://schemas.microsoft.com/office/drawing/2010/main" val="0"/>
              </a:ext>
            </a:extLst>
          </a:blip>
          <a:srcRect t="7207" b="10660"/>
          <a:stretch>
            <a:fillRect/>
          </a:stretch>
        </p:blipFill>
        <p:spPr>
          <a:xfrm>
            <a:off x="0" y="-1"/>
            <a:ext cx="12192000" cy="6858001"/>
          </a:xfrm>
          <a:prstGeom prst="rect">
            <a:avLst/>
          </a:prstGeom>
        </p:spPr>
      </p:pic>
      <p:sp>
        <p:nvSpPr>
          <p:cNvPr id="2" name="TextBox 1">
            <a:extLst>
              <a:ext uri="{FF2B5EF4-FFF2-40B4-BE49-F238E27FC236}">
                <a16:creationId xmlns:a16="http://schemas.microsoft.com/office/drawing/2014/main" id="{89233EEE-7BE4-8873-7631-956E7CEF53DB}"/>
              </a:ext>
            </a:extLst>
          </p:cNvPr>
          <p:cNvSpPr txBox="1"/>
          <p:nvPr/>
        </p:nvSpPr>
        <p:spPr>
          <a:xfrm>
            <a:off x="3448050" y="441568"/>
            <a:ext cx="5334000" cy="1107996"/>
          </a:xfrm>
          <a:prstGeom prst="rect">
            <a:avLst/>
          </a:prstGeom>
          <a:noFill/>
        </p:spPr>
        <p:txBody>
          <a:bodyPr wrap="square" rtlCol="0">
            <a:spAutoFit/>
          </a:bodyPr>
          <a:lstStyle/>
          <a:p>
            <a:r>
              <a:rPr lang="en-US" sz="6600" dirty="0">
                <a:solidFill>
                  <a:schemeClr val="bg1"/>
                </a:solidFill>
              </a:rPr>
              <a:t> MILESTONE 2</a:t>
            </a:r>
            <a:endParaRPr lang="en-IN" sz="6600" dirty="0">
              <a:solidFill>
                <a:schemeClr val="bg1"/>
              </a:solidFill>
            </a:endParaRPr>
          </a:p>
        </p:txBody>
      </p:sp>
    </p:spTree>
    <p:extLst>
      <p:ext uri="{BB962C8B-B14F-4D97-AF65-F5344CB8AC3E}">
        <p14:creationId xmlns:p14="http://schemas.microsoft.com/office/powerpoint/2010/main" val="3840942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1000"/>
                                        <p:tgtEl>
                                          <p:spTgt spid="16"/>
                                        </p:tgtEl>
                                      </p:cBhvr>
                                    </p:animEffect>
                                    <p:set>
                                      <p:cBhvr>
                                        <p:cTn id="7"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7CAD59D-FA13-E917-5B4E-459C41E3AB40}"/>
              </a:ext>
            </a:extLst>
          </p:cNvPr>
          <p:cNvSpPr/>
          <p:nvPr/>
        </p:nvSpPr>
        <p:spPr>
          <a:xfrm>
            <a:off x="261977" y="313909"/>
            <a:ext cx="2738676" cy="332303"/>
          </a:xfrm>
          <a:prstGeom prst="rect">
            <a:avLst/>
          </a:prstGeom>
          <a:noFill/>
          <a:ln/>
        </p:spPr>
        <p:txBody>
          <a:bodyPr wrap="none" lIns="0" tIns="0" rIns="0" bIns="0" rtlCol="0" anchor="t"/>
          <a:lstStyle/>
          <a:p>
            <a:pPr marL="0" indent="0" algn="l">
              <a:lnSpc>
                <a:spcPts val="260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Workflow Example</a:t>
            </a:r>
            <a:endParaRPr lang="en-US" sz="3600"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59220008-D1BD-0801-8A62-99AE781DBCA4}"/>
              </a:ext>
            </a:extLst>
          </p:cNvPr>
          <p:cNvSpPr/>
          <p:nvPr/>
        </p:nvSpPr>
        <p:spPr>
          <a:xfrm>
            <a:off x="4970257" y="1035834"/>
            <a:ext cx="6687979" cy="15240"/>
          </a:xfrm>
          <a:prstGeom prst="rect">
            <a:avLst/>
          </a:prstGeom>
          <a:solidFill>
            <a:srgbClr val="4950BC"/>
          </a:solidFill>
          <a:ln/>
        </p:spPr>
      </p:sp>
      <p:sp>
        <p:nvSpPr>
          <p:cNvPr id="6" name="Text 3">
            <a:extLst>
              <a:ext uri="{FF2B5EF4-FFF2-40B4-BE49-F238E27FC236}">
                <a16:creationId xmlns:a16="http://schemas.microsoft.com/office/drawing/2014/main" id="{93814CF7-C4A2-6FC1-CCAD-18C2802C8FD5}"/>
              </a:ext>
            </a:extLst>
          </p:cNvPr>
          <p:cNvSpPr/>
          <p:nvPr/>
        </p:nvSpPr>
        <p:spPr>
          <a:xfrm>
            <a:off x="4970257" y="800240"/>
            <a:ext cx="2413754"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Employee Login &amp; Policy View</a:t>
            </a:r>
            <a:endParaRPr lang="en-US"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F777AF38-5752-B07A-6AB6-A84A5DE3313E}"/>
              </a:ext>
            </a:extLst>
          </p:cNvPr>
          <p:cNvSpPr/>
          <p:nvPr/>
        </p:nvSpPr>
        <p:spPr>
          <a:xfrm>
            <a:off x="4970257" y="1118344"/>
            <a:ext cx="6687979" cy="212527"/>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Employees securely log in and access their available insurance policies.</a:t>
            </a:r>
            <a:endParaRPr lang="en-US" dirty="0">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46E2C93B-79B2-C373-9130-3AF7D16D9220}"/>
              </a:ext>
            </a:extLst>
          </p:cNvPr>
          <p:cNvSpPr/>
          <p:nvPr/>
        </p:nvSpPr>
        <p:spPr>
          <a:xfrm>
            <a:off x="4970258" y="1946411"/>
            <a:ext cx="6687979" cy="15240"/>
          </a:xfrm>
          <a:prstGeom prst="rect">
            <a:avLst/>
          </a:prstGeom>
          <a:solidFill>
            <a:srgbClr val="4950BC"/>
          </a:solidFill>
          <a:ln/>
        </p:spPr>
      </p:sp>
      <p:sp>
        <p:nvSpPr>
          <p:cNvPr id="10" name="Text 7">
            <a:extLst>
              <a:ext uri="{FF2B5EF4-FFF2-40B4-BE49-F238E27FC236}">
                <a16:creationId xmlns:a16="http://schemas.microsoft.com/office/drawing/2014/main" id="{3D3B854E-E214-859B-08B5-B0E82D3B929D}"/>
              </a:ext>
            </a:extLst>
          </p:cNvPr>
          <p:cNvSpPr/>
          <p:nvPr/>
        </p:nvSpPr>
        <p:spPr>
          <a:xfrm>
            <a:off x="4970258" y="1749573"/>
            <a:ext cx="1661279"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Claim Submission</a:t>
            </a:r>
            <a:endParaRPr lang="en-US"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8F5D9E6A-573A-CD82-8B57-C050576386E8}"/>
              </a:ext>
            </a:extLst>
          </p:cNvPr>
          <p:cNvSpPr/>
          <p:nvPr/>
        </p:nvSpPr>
        <p:spPr>
          <a:xfrm>
            <a:off x="4970257" y="2008741"/>
            <a:ext cx="6687979" cy="212527"/>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Employees can easily submit new claims and upload supporting documents.</a:t>
            </a:r>
            <a:endParaRPr lang="en-US"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98E0EAC8-E284-B24C-4891-47665251E309}"/>
              </a:ext>
            </a:extLst>
          </p:cNvPr>
          <p:cNvSpPr/>
          <p:nvPr/>
        </p:nvSpPr>
        <p:spPr>
          <a:xfrm>
            <a:off x="4934969" y="2776405"/>
            <a:ext cx="6687979" cy="15240"/>
          </a:xfrm>
          <a:prstGeom prst="rect">
            <a:avLst/>
          </a:prstGeom>
          <a:solidFill>
            <a:srgbClr val="4950BC"/>
          </a:solidFill>
          <a:ln/>
        </p:spPr>
      </p:sp>
      <p:sp>
        <p:nvSpPr>
          <p:cNvPr id="14" name="Text 11">
            <a:extLst>
              <a:ext uri="{FF2B5EF4-FFF2-40B4-BE49-F238E27FC236}">
                <a16:creationId xmlns:a16="http://schemas.microsoft.com/office/drawing/2014/main" id="{ADECA4A8-A9D8-D1DF-8EBF-C9DF4E933F07}"/>
              </a:ext>
            </a:extLst>
          </p:cNvPr>
          <p:cNvSpPr/>
          <p:nvPr/>
        </p:nvSpPr>
        <p:spPr>
          <a:xfrm>
            <a:off x="4934969" y="2528041"/>
            <a:ext cx="1769864"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Auto-Eligibility Check</a:t>
            </a:r>
            <a:endParaRPr lang="en-US"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46A62D8E-E57B-B407-1304-A36059369884}"/>
              </a:ext>
            </a:extLst>
          </p:cNvPr>
          <p:cNvSpPr/>
          <p:nvPr/>
        </p:nvSpPr>
        <p:spPr>
          <a:xfrm>
            <a:off x="4934968" y="2875580"/>
            <a:ext cx="6687979" cy="212527"/>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The system automatically verifies claim eligibility based on policy rules.</a:t>
            </a:r>
            <a:endParaRPr lang="en-US"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4F78CFB1-8CAB-EC78-4B2D-4B1A088B850F}"/>
              </a:ext>
            </a:extLst>
          </p:cNvPr>
          <p:cNvSpPr/>
          <p:nvPr/>
        </p:nvSpPr>
        <p:spPr>
          <a:xfrm>
            <a:off x="4970261" y="3723713"/>
            <a:ext cx="6687979" cy="15240"/>
          </a:xfrm>
          <a:prstGeom prst="rect">
            <a:avLst/>
          </a:prstGeom>
          <a:solidFill>
            <a:srgbClr val="4950BC"/>
          </a:solidFill>
          <a:ln/>
        </p:spPr>
      </p:sp>
      <p:sp>
        <p:nvSpPr>
          <p:cNvPr id="18" name="Text 15">
            <a:extLst>
              <a:ext uri="{FF2B5EF4-FFF2-40B4-BE49-F238E27FC236}">
                <a16:creationId xmlns:a16="http://schemas.microsoft.com/office/drawing/2014/main" id="{9B305A8C-BCC8-E08F-3375-8D3DEBCEA1B5}"/>
              </a:ext>
            </a:extLst>
          </p:cNvPr>
          <p:cNvSpPr/>
          <p:nvPr/>
        </p:nvSpPr>
        <p:spPr>
          <a:xfrm>
            <a:off x="4970258" y="3451506"/>
            <a:ext cx="1753195"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HR Review &amp; Decision</a:t>
            </a:r>
            <a:endParaRPr lang="en-US"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FA16BD0D-C950-BAC6-25C8-4640DD6D92F0}"/>
              </a:ext>
            </a:extLst>
          </p:cNvPr>
          <p:cNvSpPr/>
          <p:nvPr/>
        </p:nvSpPr>
        <p:spPr>
          <a:xfrm>
            <a:off x="4970257" y="3815629"/>
            <a:ext cx="6687979" cy="212527"/>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Eligible claims are routed to HR for review, approval, or rejection.</a:t>
            </a:r>
            <a:endParaRPr lang="en-US"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15C9A34F-8F17-023D-8922-DFFA01877218}"/>
              </a:ext>
            </a:extLst>
          </p:cNvPr>
          <p:cNvSpPr/>
          <p:nvPr/>
        </p:nvSpPr>
        <p:spPr>
          <a:xfrm>
            <a:off x="4970262" y="4619942"/>
            <a:ext cx="6687979" cy="15240"/>
          </a:xfrm>
          <a:prstGeom prst="rect">
            <a:avLst/>
          </a:prstGeom>
          <a:solidFill>
            <a:srgbClr val="4950BC"/>
          </a:solidFill>
          <a:ln/>
        </p:spPr>
      </p:sp>
      <p:sp>
        <p:nvSpPr>
          <p:cNvPr id="22" name="Text 19">
            <a:extLst>
              <a:ext uri="{FF2B5EF4-FFF2-40B4-BE49-F238E27FC236}">
                <a16:creationId xmlns:a16="http://schemas.microsoft.com/office/drawing/2014/main" id="{C910B6BA-4EB6-7C36-7FB9-3ADD1BADDB99}"/>
              </a:ext>
            </a:extLst>
          </p:cNvPr>
          <p:cNvSpPr/>
          <p:nvPr/>
        </p:nvSpPr>
        <p:spPr>
          <a:xfrm>
            <a:off x="4970258" y="4359731"/>
            <a:ext cx="2110383"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Agent Support (if needed)</a:t>
            </a:r>
            <a:endParaRPr lang="en-US"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9784B5F4-45F2-3A2D-3ECB-BCB69BEE1BF1}"/>
              </a:ext>
            </a:extLst>
          </p:cNvPr>
          <p:cNvSpPr/>
          <p:nvPr/>
        </p:nvSpPr>
        <p:spPr>
          <a:xfrm>
            <a:off x="4970257" y="4696617"/>
            <a:ext cx="6687979" cy="212527"/>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Agents are available to assist employees with any queries during the process.</a:t>
            </a:r>
            <a:endParaRPr lang="en-US" dirty="0">
              <a:latin typeface="Times New Roman" panose="02020603050405020304" pitchFamily="18" charset="0"/>
              <a:cs typeface="Times New Roman" panose="02020603050405020304" pitchFamily="18" charset="0"/>
            </a:endParaRPr>
          </a:p>
        </p:txBody>
      </p:sp>
      <p:sp>
        <p:nvSpPr>
          <p:cNvPr id="25" name="Shape 22">
            <a:extLst>
              <a:ext uri="{FF2B5EF4-FFF2-40B4-BE49-F238E27FC236}">
                <a16:creationId xmlns:a16="http://schemas.microsoft.com/office/drawing/2014/main" id="{8623485C-9C58-B94A-E7AF-35D23E62AE22}"/>
              </a:ext>
            </a:extLst>
          </p:cNvPr>
          <p:cNvSpPr/>
          <p:nvPr/>
        </p:nvSpPr>
        <p:spPr>
          <a:xfrm>
            <a:off x="4970263" y="5531064"/>
            <a:ext cx="6687979" cy="15240"/>
          </a:xfrm>
          <a:prstGeom prst="rect">
            <a:avLst/>
          </a:prstGeom>
          <a:solidFill>
            <a:srgbClr val="4950BC"/>
          </a:solidFill>
          <a:ln/>
        </p:spPr>
      </p:sp>
      <p:sp>
        <p:nvSpPr>
          <p:cNvPr id="26" name="Text 23">
            <a:extLst>
              <a:ext uri="{FF2B5EF4-FFF2-40B4-BE49-F238E27FC236}">
                <a16:creationId xmlns:a16="http://schemas.microsoft.com/office/drawing/2014/main" id="{AA99A071-5877-5253-ED86-8FB1ED0C0CB6}"/>
              </a:ext>
            </a:extLst>
          </p:cNvPr>
          <p:cNvSpPr/>
          <p:nvPr/>
        </p:nvSpPr>
        <p:spPr>
          <a:xfrm>
            <a:off x="4970258" y="5282700"/>
            <a:ext cx="1992154" cy="207526"/>
          </a:xfrm>
          <a:prstGeom prst="rect">
            <a:avLst/>
          </a:prstGeom>
          <a:noFill/>
          <a:ln/>
        </p:spPr>
        <p:txBody>
          <a:bodyPr wrap="none" lIns="0" tIns="0" rIns="0" bIns="0" rtlCol="0" anchor="t"/>
          <a:lstStyle/>
          <a:p>
            <a:pPr marL="0" indent="0" algn="l">
              <a:lnSpc>
                <a:spcPts val="16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Auto-Generated Reports</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86F36BC9-63DF-EF7D-1C63-5AE503F234FD}"/>
              </a:ext>
            </a:extLst>
          </p:cNvPr>
          <p:cNvSpPr txBox="1"/>
          <p:nvPr/>
        </p:nvSpPr>
        <p:spPr>
          <a:xfrm>
            <a:off x="4970258" y="5587142"/>
            <a:ext cx="6845300" cy="923330"/>
          </a:xfrm>
          <a:prstGeom prst="rect">
            <a:avLst/>
          </a:prstGeom>
          <a:noFill/>
        </p:spPr>
        <p:txBody>
          <a:bodyPr wrap="square" rtlCol="0">
            <a:spAutoFit/>
          </a:bodyPr>
          <a:lstStyle/>
          <a:p>
            <a:r>
              <a:rPr lang="en-US" dirty="0">
                <a:solidFill>
                  <a:srgbClr val="272525"/>
                </a:solidFill>
                <a:latin typeface="Times New Roman" panose="02020603050405020304" pitchFamily="18" charset="0"/>
                <a:ea typeface="Inter" pitchFamily="34" charset="-122"/>
                <a:cs typeface="Times New Roman" panose="02020603050405020304" pitchFamily="18" charset="0"/>
              </a:rPr>
              <a:t>Monthly reports on claims and policy usage are automatically generated and sent to HR/Admin.</a:t>
            </a:r>
            <a:endParaRPr lang="en-US" dirty="0">
              <a:latin typeface="Times New Roman" panose="02020603050405020304" pitchFamily="18" charset="0"/>
              <a:cs typeface="Times New Roman" panose="02020603050405020304" pitchFamily="18" charset="0"/>
            </a:endParaRPr>
          </a:p>
          <a:p>
            <a:endParaRPr lang="en-IN" dirty="0"/>
          </a:p>
        </p:txBody>
      </p:sp>
      <p:pic>
        <p:nvPicPr>
          <p:cNvPr id="30" name="Picture 29">
            <a:extLst>
              <a:ext uri="{FF2B5EF4-FFF2-40B4-BE49-F238E27FC236}">
                <a16:creationId xmlns:a16="http://schemas.microsoft.com/office/drawing/2014/main" id="{635CB972-D343-96CF-1B48-336641EA6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2" y="958469"/>
            <a:ext cx="4724170" cy="4873799"/>
          </a:xfrm>
          <a:prstGeom prst="rect">
            <a:avLst/>
          </a:prstGeom>
        </p:spPr>
      </p:pic>
    </p:spTree>
    <p:extLst>
      <p:ext uri="{BB962C8B-B14F-4D97-AF65-F5344CB8AC3E}">
        <p14:creationId xmlns:p14="http://schemas.microsoft.com/office/powerpoint/2010/main" val="3781560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9F291B6-E537-B3BF-687D-3454A8F0C1BF}"/>
              </a:ext>
            </a:extLst>
          </p:cNvPr>
          <p:cNvSpPr/>
          <p:nvPr/>
        </p:nvSpPr>
        <p:spPr>
          <a:xfrm>
            <a:off x="245131" y="274320"/>
            <a:ext cx="2909292" cy="363736"/>
          </a:xfrm>
          <a:prstGeom prst="rect">
            <a:avLst/>
          </a:prstGeom>
          <a:noFill/>
          <a:ln/>
        </p:spPr>
        <p:txBody>
          <a:bodyPr wrap="none" lIns="0" tIns="0" rIns="0" bIns="0" rtlCol="0" anchor="t"/>
          <a:lstStyle/>
          <a:p>
            <a:pPr marL="0" indent="0" algn="l">
              <a:lnSpc>
                <a:spcPts val="28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Advantages</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B5A35B79-144C-EDC2-E4C1-68FB2BBD0C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129" y="815698"/>
            <a:ext cx="363617" cy="363617"/>
          </a:xfrm>
          <a:prstGeom prst="rect">
            <a:avLst/>
          </a:prstGeom>
        </p:spPr>
      </p:pic>
      <p:sp>
        <p:nvSpPr>
          <p:cNvPr id="4" name="Text 1">
            <a:extLst>
              <a:ext uri="{FF2B5EF4-FFF2-40B4-BE49-F238E27FC236}">
                <a16:creationId xmlns:a16="http://schemas.microsoft.com/office/drawing/2014/main" id="{7F9C8991-AF31-0796-CF74-E3D39D2E1070}"/>
              </a:ext>
            </a:extLst>
          </p:cNvPr>
          <p:cNvSpPr/>
          <p:nvPr/>
        </p:nvSpPr>
        <p:spPr>
          <a:xfrm>
            <a:off x="790555" y="902018"/>
            <a:ext cx="1818323" cy="227171"/>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For Employees</a:t>
            </a:r>
            <a:endParaRPr lang="en-US" sz="200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11CEEF9E-9896-A8F4-5160-2F30195BDC52}"/>
              </a:ext>
            </a:extLst>
          </p:cNvPr>
          <p:cNvSpPr/>
          <p:nvPr/>
        </p:nvSpPr>
        <p:spPr>
          <a:xfrm>
            <a:off x="790555" y="1216462"/>
            <a:ext cx="6169700" cy="232767"/>
          </a:xfrm>
          <a:prstGeom prst="rect">
            <a:avLst/>
          </a:prstGeom>
          <a:noFill/>
          <a:ln/>
        </p:spPr>
        <p:txBody>
          <a:bodyPr wrap="non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Transparency, faster claims, real-time updates.</a:t>
            </a:r>
            <a:endParaRPr lang="en-US" sz="2000"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17CD90B8-DB64-E7C7-FCC0-F0E00DFF66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2963" y="902971"/>
            <a:ext cx="363617" cy="363617"/>
          </a:xfrm>
          <a:prstGeom prst="rect">
            <a:avLst/>
          </a:prstGeom>
        </p:spPr>
      </p:pic>
      <p:sp>
        <p:nvSpPr>
          <p:cNvPr id="7" name="Text 3">
            <a:extLst>
              <a:ext uri="{FF2B5EF4-FFF2-40B4-BE49-F238E27FC236}">
                <a16:creationId xmlns:a16="http://schemas.microsoft.com/office/drawing/2014/main" id="{2FB9977E-E405-F449-6D94-7613148B9170}"/>
              </a:ext>
            </a:extLst>
          </p:cNvPr>
          <p:cNvSpPr/>
          <p:nvPr/>
        </p:nvSpPr>
        <p:spPr>
          <a:xfrm>
            <a:off x="7268388" y="989291"/>
            <a:ext cx="1818323" cy="227171"/>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For HR</a:t>
            </a:r>
            <a:endParaRPr lang="en-US" sz="20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A8CCC5DF-EE47-9AD2-9B05-CC1A88BF56F4}"/>
              </a:ext>
            </a:extLst>
          </p:cNvPr>
          <p:cNvSpPr/>
          <p:nvPr/>
        </p:nvSpPr>
        <p:spPr>
          <a:xfrm>
            <a:off x="7268388" y="1303735"/>
            <a:ext cx="6169819" cy="232767"/>
          </a:xfrm>
          <a:prstGeom prst="rect">
            <a:avLst/>
          </a:prstGeom>
          <a:noFill/>
          <a:ln/>
        </p:spPr>
        <p:txBody>
          <a:bodyPr wrap="non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Reduced workload, automated reporting.</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2D1246C5-8D15-DE40-32EB-766A27F670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129" y="1740099"/>
            <a:ext cx="363617" cy="363617"/>
          </a:xfrm>
          <a:prstGeom prst="rect">
            <a:avLst/>
          </a:prstGeom>
        </p:spPr>
      </p:pic>
      <p:sp>
        <p:nvSpPr>
          <p:cNvPr id="10" name="Text 5">
            <a:extLst>
              <a:ext uri="{FF2B5EF4-FFF2-40B4-BE49-F238E27FC236}">
                <a16:creationId xmlns:a16="http://schemas.microsoft.com/office/drawing/2014/main" id="{5EBD4CDC-CD4F-148B-FE6B-FF5DCD0AD939}"/>
              </a:ext>
            </a:extLst>
          </p:cNvPr>
          <p:cNvSpPr/>
          <p:nvPr/>
        </p:nvSpPr>
        <p:spPr>
          <a:xfrm>
            <a:off x="790555" y="1826419"/>
            <a:ext cx="1818323" cy="227171"/>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For Admins</a:t>
            </a:r>
            <a:endParaRPr lang="en-US" sz="20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281AF5F6-0796-6EBF-3696-4363931D5658}"/>
              </a:ext>
            </a:extLst>
          </p:cNvPr>
          <p:cNvSpPr/>
          <p:nvPr/>
        </p:nvSpPr>
        <p:spPr>
          <a:xfrm>
            <a:off x="790555" y="2140863"/>
            <a:ext cx="6169700" cy="232767"/>
          </a:xfrm>
          <a:prstGeom prst="rect">
            <a:avLst/>
          </a:prstGeom>
          <a:noFill/>
          <a:ln/>
        </p:spPr>
        <p:txBody>
          <a:bodyPr wrap="non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Strong system control, fraud detection, compliance.</a:t>
            </a:r>
            <a:endParaRPr lang="en-US" sz="2000" dirty="0">
              <a:latin typeface="Times New Roman" panose="02020603050405020304" pitchFamily="18" charset="0"/>
              <a:cs typeface="Times New Roman" panose="02020603050405020304" pitchFamily="18" charset="0"/>
            </a:endParaRPr>
          </a:p>
        </p:txBody>
      </p:sp>
      <p:pic>
        <p:nvPicPr>
          <p:cNvPr id="12" name="Image 3" descr="preencoded.png">
            <a:extLst>
              <a:ext uri="{FF2B5EF4-FFF2-40B4-BE49-F238E27FC236}">
                <a16:creationId xmlns:a16="http://schemas.microsoft.com/office/drawing/2014/main" id="{7F3851DA-FE09-3273-1D17-ECD7684539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22963" y="1827372"/>
            <a:ext cx="363617" cy="363617"/>
          </a:xfrm>
          <a:prstGeom prst="rect">
            <a:avLst/>
          </a:prstGeom>
        </p:spPr>
      </p:pic>
      <p:sp>
        <p:nvSpPr>
          <p:cNvPr id="13" name="Text 7">
            <a:extLst>
              <a:ext uri="{FF2B5EF4-FFF2-40B4-BE49-F238E27FC236}">
                <a16:creationId xmlns:a16="http://schemas.microsoft.com/office/drawing/2014/main" id="{B1C645A1-F05C-2C67-9015-A6E31CE7E254}"/>
              </a:ext>
            </a:extLst>
          </p:cNvPr>
          <p:cNvSpPr/>
          <p:nvPr/>
        </p:nvSpPr>
        <p:spPr>
          <a:xfrm>
            <a:off x="7268388" y="1913692"/>
            <a:ext cx="1818323" cy="227171"/>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For Company</a:t>
            </a:r>
            <a:endParaRPr lang="en-US" sz="2000" dirty="0">
              <a:latin typeface="Times New Roman" panose="02020603050405020304" pitchFamily="18" charset="0"/>
              <a:cs typeface="Times New Roman" panose="02020603050405020304" pitchFamily="18" charset="0"/>
            </a:endParaRPr>
          </a:p>
        </p:txBody>
      </p:sp>
      <p:sp>
        <p:nvSpPr>
          <p:cNvPr id="14" name="Text 8">
            <a:extLst>
              <a:ext uri="{FF2B5EF4-FFF2-40B4-BE49-F238E27FC236}">
                <a16:creationId xmlns:a16="http://schemas.microsoft.com/office/drawing/2014/main" id="{6C66288D-ED26-A4E6-A265-5BB94F97DF93}"/>
              </a:ext>
            </a:extLst>
          </p:cNvPr>
          <p:cNvSpPr/>
          <p:nvPr/>
        </p:nvSpPr>
        <p:spPr>
          <a:xfrm>
            <a:off x="7268388" y="2228136"/>
            <a:ext cx="6169819" cy="232767"/>
          </a:xfrm>
          <a:prstGeom prst="rect">
            <a:avLst/>
          </a:prstGeom>
          <a:noFill/>
          <a:ln/>
        </p:spPr>
        <p:txBody>
          <a:bodyPr wrap="non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Reduced costs, better trust, scalable solution.</a:t>
            </a:r>
            <a:endParaRPr lang="en-US" sz="20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186AB302-8508-99BB-73B2-EA901852F11D}"/>
              </a:ext>
            </a:extLst>
          </p:cNvPr>
          <p:cNvSpPr/>
          <p:nvPr/>
        </p:nvSpPr>
        <p:spPr>
          <a:xfrm>
            <a:off x="245129" y="2856007"/>
            <a:ext cx="2181939" cy="272772"/>
          </a:xfrm>
          <a:prstGeom prst="rect">
            <a:avLst/>
          </a:prstGeom>
          <a:noFill/>
          <a:ln/>
        </p:spPr>
        <p:txBody>
          <a:bodyPr wrap="none" lIns="0" tIns="0" rIns="0" bIns="0" rtlCol="0" anchor="t"/>
          <a:lstStyle/>
          <a:p>
            <a:pPr marL="0" indent="0" algn="l">
              <a:lnSpc>
                <a:spcPts val="210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Limitations</a:t>
            </a:r>
            <a:endParaRPr lang="en-US" sz="3600" dirty="0">
              <a:latin typeface="Times New Roman" panose="02020603050405020304" pitchFamily="18" charset="0"/>
              <a:cs typeface="Times New Roman" panose="02020603050405020304" pitchFamily="18" charset="0"/>
            </a:endParaRPr>
          </a:p>
        </p:txBody>
      </p:sp>
      <p:sp>
        <p:nvSpPr>
          <p:cNvPr id="16" name="Shape 10">
            <a:extLst>
              <a:ext uri="{FF2B5EF4-FFF2-40B4-BE49-F238E27FC236}">
                <a16:creationId xmlns:a16="http://schemas.microsoft.com/office/drawing/2014/main" id="{D15C27F1-8381-DDD4-A1D5-4FE1764402E1}"/>
              </a:ext>
            </a:extLst>
          </p:cNvPr>
          <p:cNvSpPr/>
          <p:nvPr/>
        </p:nvSpPr>
        <p:spPr>
          <a:xfrm>
            <a:off x="245130" y="3327141"/>
            <a:ext cx="8167368" cy="1085969"/>
          </a:xfrm>
          <a:prstGeom prst="roundRect">
            <a:avLst>
              <a:gd name="adj" fmla="val 5626"/>
            </a:avLst>
          </a:prstGeom>
          <a:solidFill>
            <a:srgbClr val="DADBF1"/>
          </a:solidFill>
          <a:ln w="7620">
            <a:solidFill>
              <a:srgbClr val="C0C1D7"/>
            </a:solidFill>
            <a:prstDash val="solid"/>
          </a:ln>
        </p:spPr>
      </p:sp>
      <p:sp>
        <p:nvSpPr>
          <p:cNvPr id="17" name="Text 11">
            <a:extLst>
              <a:ext uri="{FF2B5EF4-FFF2-40B4-BE49-F238E27FC236}">
                <a16:creationId xmlns:a16="http://schemas.microsoft.com/office/drawing/2014/main" id="{E611FCD0-9760-5DC5-5F21-02D01F01A33A}"/>
              </a:ext>
            </a:extLst>
          </p:cNvPr>
          <p:cNvSpPr/>
          <p:nvPr/>
        </p:nvSpPr>
        <p:spPr>
          <a:xfrm>
            <a:off x="398127" y="3414413"/>
            <a:ext cx="1818323"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Web-Only Platform</a:t>
            </a:r>
            <a:endParaRPr lang="en-US" dirty="0">
              <a:latin typeface="Times New Roman" panose="02020603050405020304" pitchFamily="18" charset="0"/>
              <a:cs typeface="Times New Roman" panose="02020603050405020304" pitchFamily="18" charset="0"/>
            </a:endParaRPr>
          </a:p>
        </p:txBody>
      </p:sp>
      <p:sp>
        <p:nvSpPr>
          <p:cNvPr id="18" name="Text 12">
            <a:extLst>
              <a:ext uri="{FF2B5EF4-FFF2-40B4-BE49-F238E27FC236}">
                <a16:creationId xmlns:a16="http://schemas.microsoft.com/office/drawing/2014/main" id="{04EBD385-2262-E280-0D2C-BA0AF57D080C}"/>
              </a:ext>
            </a:extLst>
          </p:cNvPr>
          <p:cNvSpPr/>
          <p:nvPr/>
        </p:nvSpPr>
        <p:spPr>
          <a:xfrm>
            <a:off x="426939" y="3705600"/>
            <a:ext cx="7891561" cy="545942"/>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Currently accessible via web browsers only; mobile app development is a future consideration.</a:t>
            </a:r>
            <a:endParaRPr lang="en-US" dirty="0">
              <a:latin typeface="Times New Roman" panose="02020603050405020304" pitchFamily="18" charset="0"/>
              <a:cs typeface="Times New Roman" panose="02020603050405020304" pitchFamily="18" charset="0"/>
            </a:endParaRPr>
          </a:p>
        </p:txBody>
      </p:sp>
      <p:sp>
        <p:nvSpPr>
          <p:cNvPr id="19" name="Shape 13">
            <a:extLst>
              <a:ext uri="{FF2B5EF4-FFF2-40B4-BE49-F238E27FC236}">
                <a16:creationId xmlns:a16="http://schemas.microsoft.com/office/drawing/2014/main" id="{D59DD265-23D6-9E69-25C8-B005FEA59FA2}"/>
              </a:ext>
            </a:extLst>
          </p:cNvPr>
          <p:cNvSpPr/>
          <p:nvPr/>
        </p:nvSpPr>
        <p:spPr>
          <a:xfrm>
            <a:off x="245130" y="4577298"/>
            <a:ext cx="8167368" cy="1085969"/>
          </a:xfrm>
          <a:prstGeom prst="roundRect">
            <a:avLst>
              <a:gd name="adj" fmla="val 5626"/>
            </a:avLst>
          </a:prstGeom>
          <a:solidFill>
            <a:srgbClr val="DADBF1"/>
          </a:solidFill>
          <a:ln w="7620">
            <a:solidFill>
              <a:srgbClr val="C0C1D7"/>
            </a:solidFill>
            <a:prstDash val="solid"/>
          </a:ln>
        </p:spPr>
      </p:sp>
      <p:sp>
        <p:nvSpPr>
          <p:cNvPr id="20" name="Text 14">
            <a:extLst>
              <a:ext uri="{FF2B5EF4-FFF2-40B4-BE49-F238E27FC236}">
                <a16:creationId xmlns:a16="http://schemas.microsoft.com/office/drawing/2014/main" id="{2A4D7579-EEC5-7F33-08C7-B89FF2F9A8E7}"/>
              </a:ext>
            </a:extLst>
          </p:cNvPr>
          <p:cNvSpPr/>
          <p:nvPr/>
        </p:nvSpPr>
        <p:spPr>
          <a:xfrm>
            <a:off x="398126" y="4652942"/>
            <a:ext cx="2480191"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Rule-Based Fraud Detection</a:t>
            </a:r>
            <a:endParaRPr lang="en-US" dirty="0">
              <a:latin typeface="Times New Roman" panose="02020603050405020304" pitchFamily="18" charset="0"/>
              <a:cs typeface="Times New Roman" panose="02020603050405020304" pitchFamily="18" charset="0"/>
            </a:endParaRPr>
          </a:p>
        </p:txBody>
      </p:sp>
      <p:sp>
        <p:nvSpPr>
          <p:cNvPr id="21" name="Text 15">
            <a:extLst>
              <a:ext uri="{FF2B5EF4-FFF2-40B4-BE49-F238E27FC236}">
                <a16:creationId xmlns:a16="http://schemas.microsoft.com/office/drawing/2014/main" id="{FCB56B0F-FEBD-9187-C966-2B9D38FB7FA4}"/>
              </a:ext>
            </a:extLst>
          </p:cNvPr>
          <p:cNvSpPr/>
          <p:nvPr/>
        </p:nvSpPr>
        <p:spPr>
          <a:xfrm>
            <a:off x="398126" y="4955757"/>
            <a:ext cx="7780674" cy="554514"/>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Fraud detection relies on predefined rules; advanced AI/ML models are planned for improved accuracy.</a:t>
            </a:r>
            <a:endParaRPr lang="en-US" dirty="0">
              <a:latin typeface="Times New Roman" panose="02020603050405020304" pitchFamily="18" charset="0"/>
              <a:cs typeface="Times New Roman" panose="02020603050405020304" pitchFamily="18" charset="0"/>
            </a:endParaRPr>
          </a:p>
        </p:txBody>
      </p:sp>
      <p:sp>
        <p:nvSpPr>
          <p:cNvPr id="22" name="Shape 16">
            <a:extLst>
              <a:ext uri="{FF2B5EF4-FFF2-40B4-BE49-F238E27FC236}">
                <a16:creationId xmlns:a16="http://schemas.microsoft.com/office/drawing/2014/main" id="{19B0BC94-7535-046C-A8EA-7FAD52EE0CDA}"/>
              </a:ext>
            </a:extLst>
          </p:cNvPr>
          <p:cNvSpPr/>
          <p:nvPr/>
        </p:nvSpPr>
        <p:spPr>
          <a:xfrm>
            <a:off x="245129" y="5888731"/>
            <a:ext cx="8167369" cy="854970"/>
          </a:xfrm>
          <a:prstGeom prst="roundRect">
            <a:avLst>
              <a:gd name="adj" fmla="val 5626"/>
            </a:avLst>
          </a:prstGeom>
          <a:solidFill>
            <a:srgbClr val="DADBF1"/>
          </a:solidFill>
          <a:ln w="7620">
            <a:solidFill>
              <a:srgbClr val="C0C1D7"/>
            </a:solidFill>
            <a:prstDash val="solid"/>
          </a:ln>
        </p:spPr>
      </p:sp>
      <p:sp>
        <p:nvSpPr>
          <p:cNvPr id="23" name="Text 17">
            <a:extLst>
              <a:ext uri="{FF2B5EF4-FFF2-40B4-BE49-F238E27FC236}">
                <a16:creationId xmlns:a16="http://schemas.microsoft.com/office/drawing/2014/main" id="{C0F74016-21F4-464E-734F-35BC758A0C1A}"/>
              </a:ext>
            </a:extLst>
          </p:cNvPr>
          <p:cNvSpPr/>
          <p:nvPr/>
        </p:nvSpPr>
        <p:spPr>
          <a:xfrm>
            <a:off x="377825" y="5988980"/>
            <a:ext cx="2445901"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Limited External Integration</a:t>
            </a:r>
            <a:endParaRPr lang="en-US" dirty="0">
              <a:latin typeface="Times New Roman" panose="02020603050405020304" pitchFamily="18" charset="0"/>
              <a:cs typeface="Times New Roman" panose="02020603050405020304" pitchFamily="18" charset="0"/>
            </a:endParaRPr>
          </a:p>
        </p:txBody>
      </p:sp>
      <p:sp>
        <p:nvSpPr>
          <p:cNvPr id="24" name="Text 18">
            <a:extLst>
              <a:ext uri="{FF2B5EF4-FFF2-40B4-BE49-F238E27FC236}">
                <a16:creationId xmlns:a16="http://schemas.microsoft.com/office/drawing/2014/main" id="{E8A60B4A-0F42-5C5F-F99B-0D06400BFD0F}"/>
              </a:ext>
            </a:extLst>
          </p:cNvPr>
          <p:cNvSpPr/>
          <p:nvPr/>
        </p:nvSpPr>
        <p:spPr>
          <a:xfrm>
            <a:off x="377825" y="6332764"/>
            <a:ext cx="8034674" cy="501831"/>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No direct integration with external insurance companies or hospitals implemented yet.</a:t>
            </a:r>
            <a:endParaRPr lang="en-US" dirty="0">
              <a:latin typeface="Times New Roman" panose="02020603050405020304" pitchFamily="18" charset="0"/>
              <a:cs typeface="Times New Roman" panose="02020603050405020304" pitchFamily="18" charset="0"/>
            </a:endParaRPr>
          </a:p>
        </p:txBody>
      </p:sp>
      <p:pic>
        <p:nvPicPr>
          <p:cNvPr id="9220" name="Picture 4" descr="Page 2 | School student ai education Vectors - Download Free High-Quality  Vectors from Freepik | Freepik">
            <a:extLst>
              <a:ext uri="{FF2B5EF4-FFF2-40B4-BE49-F238E27FC236}">
                <a16:creationId xmlns:a16="http://schemas.microsoft.com/office/drawing/2014/main" id="{9D448CDB-CD38-213F-A08D-DFC1FC619DE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00" t="11894" r="10036" b="13168"/>
          <a:stretch>
            <a:fillRect/>
          </a:stretch>
        </p:blipFill>
        <p:spPr bwMode="auto">
          <a:xfrm>
            <a:off x="8500309" y="2949163"/>
            <a:ext cx="3563248" cy="340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3266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19">
            <a:extLst>
              <a:ext uri="{FF2B5EF4-FFF2-40B4-BE49-F238E27FC236}">
                <a16:creationId xmlns:a16="http://schemas.microsoft.com/office/drawing/2014/main" id="{C4362B17-052E-C0D0-B690-1D658F214970}"/>
              </a:ext>
            </a:extLst>
          </p:cNvPr>
          <p:cNvSpPr/>
          <p:nvPr/>
        </p:nvSpPr>
        <p:spPr>
          <a:xfrm>
            <a:off x="254000" y="768977"/>
            <a:ext cx="2181939" cy="272772"/>
          </a:xfrm>
          <a:prstGeom prst="rect">
            <a:avLst/>
          </a:prstGeom>
          <a:noFill/>
          <a:ln/>
        </p:spPr>
        <p:txBody>
          <a:bodyPr wrap="none" lIns="0" tIns="0" rIns="0" bIns="0" rtlCol="0" anchor="t"/>
          <a:lstStyle/>
          <a:p>
            <a:pPr marL="0" indent="0" algn="l">
              <a:lnSpc>
                <a:spcPts val="210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Future Scope</a:t>
            </a:r>
            <a:endParaRPr lang="en-US" sz="3600" dirty="0">
              <a:latin typeface="Times New Roman" panose="02020603050405020304" pitchFamily="18" charset="0"/>
              <a:cs typeface="Times New Roman" panose="02020603050405020304" pitchFamily="18" charset="0"/>
            </a:endParaRPr>
          </a:p>
        </p:txBody>
      </p:sp>
      <p:sp>
        <p:nvSpPr>
          <p:cNvPr id="26" name="Shape 20">
            <a:extLst>
              <a:ext uri="{FF2B5EF4-FFF2-40B4-BE49-F238E27FC236}">
                <a16:creationId xmlns:a16="http://schemas.microsoft.com/office/drawing/2014/main" id="{32FB541B-0005-7211-2300-EBCCDDE21DD4}"/>
              </a:ext>
            </a:extLst>
          </p:cNvPr>
          <p:cNvSpPr/>
          <p:nvPr/>
        </p:nvSpPr>
        <p:spPr>
          <a:xfrm>
            <a:off x="177442" y="1568039"/>
            <a:ext cx="4440436" cy="1214358"/>
          </a:xfrm>
          <a:prstGeom prst="roundRect">
            <a:avLst>
              <a:gd name="adj" fmla="val 5626"/>
            </a:avLst>
          </a:prstGeom>
          <a:solidFill>
            <a:srgbClr val="FCFDCF"/>
          </a:solidFill>
          <a:ln w="7620">
            <a:solidFill>
              <a:srgbClr val="C0C1D7"/>
            </a:solidFill>
            <a:prstDash val="solid"/>
          </a:ln>
        </p:spPr>
      </p:sp>
      <p:sp>
        <p:nvSpPr>
          <p:cNvPr id="27" name="Text 21">
            <a:extLst>
              <a:ext uri="{FF2B5EF4-FFF2-40B4-BE49-F238E27FC236}">
                <a16:creationId xmlns:a16="http://schemas.microsoft.com/office/drawing/2014/main" id="{B8780AEB-2AF9-D642-08EC-4E17EFB290BB}"/>
              </a:ext>
            </a:extLst>
          </p:cNvPr>
          <p:cNvSpPr/>
          <p:nvPr/>
        </p:nvSpPr>
        <p:spPr>
          <a:xfrm>
            <a:off x="368717" y="1721034"/>
            <a:ext cx="2233136"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Mobile App Development</a:t>
            </a:r>
            <a:endParaRPr lang="en-US" dirty="0">
              <a:latin typeface="Times New Roman" panose="02020603050405020304" pitchFamily="18" charset="0"/>
              <a:cs typeface="Times New Roman" panose="02020603050405020304" pitchFamily="18" charset="0"/>
            </a:endParaRPr>
          </a:p>
        </p:txBody>
      </p:sp>
      <p:sp>
        <p:nvSpPr>
          <p:cNvPr id="28" name="Text 22">
            <a:extLst>
              <a:ext uri="{FF2B5EF4-FFF2-40B4-BE49-F238E27FC236}">
                <a16:creationId xmlns:a16="http://schemas.microsoft.com/office/drawing/2014/main" id="{0C604196-2A7A-782D-AB64-C0E2864997D8}"/>
              </a:ext>
            </a:extLst>
          </p:cNvPr>
          <p:cNvSpPr/>
          <p:nvPr/>
        </p:nvSpPr>
        <p:spPr>
          <a:xfrm>
            <a:off x="368717" y="2035478"/>
            <a:ext cx="4134445" cy="465534"/>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Launch of Android/iOS mobile applications for enhanced employee access and convenience.</a:t>
            </a:r>
            <a:endParaRPr lang="en-US" dirty="0">
              <a:latin typeface="Times New Roman" panose="02020603050405020304" pitchFamily="18" charset="0"/>
              <a:cs typeface="Times New Roman" panose="02020603050405020304" pitchFamily="18" charset="0"/>
            </a:endParaRPr>
          </a:p>
        </p:txBody>
      </p:sp>
      <p:sp>
        <p:nvSpPr>
          <p:cNvPr id="29" name="Shape 23">
            <a:extLst>
              <a:ext uri="{FF2B5EF4-FFF2-40B4-BE49-F238E27FC236}">
                <a16:creationId xmlns:a16="http://schemas.microsoft.com/office/drawing/2014/main" id="{5434434D-04AC-C29D-857F-3395C4B2E7F9}"/>
              </a:ext>
            </a:extLst>
          </p:cNvPr>
          <p:cNvSpPr/>
          <p:nvPr/>
        </p:nvSpPr>
        <p:spPr>
          <a:xfrm>
            <a:off x="177621" y="3238943"/>
            <a:ext cx="4440436" cy="1400651"/>
          </a:xfrm>
          <a:prstGeom prst="roundRect">
            <a:avLst>
              <a:gd name="adj" fmla="val 5626"/>
            </a:avLst>
          </a:prstGeom>
          <a:solidFill>
            <a:srgbClr val="FCFDCF"/>
          </a:solidFill>
          <a:ln w="7620">
            <a:solidFill>
              <a:srgbClr val="C0C1D7"/>
            </a:solidFill>
            <a:prstDash val="solid"/>
          </a:ln>
        </p:spPr>
      </p:sp>
      <p:sp>
        <p:nvSpPr>
          <p:cNvPr id="30" name="Text 24">
            <a:extLst>
              <a:ext uri="{FF2B5EF4-FFF2-40B4-BE49-F238E27FC236}">
                <a16:creationId xmlns:a16="http://schemas.microsoft.com/office/drawing/2014/main" id="{61BD0794-20CF-C94F-0091-7A01FBDFA526}"/>
              </a:ext>
            </a:extLst>
          </p:cNvPr>
          <p:cNvSpPr/>
          <p:nvPr/>
        </p:nvSpPr>
        <p:spPr>
          <a:xfrm>
            <a:off x="330616" y="3391938"/>
            <a:ext cx="2460308"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External System Integration</a:t>
            </a:r>
            <a:endParaRPr lang="en-US" dirty="0">
              <a:latin typeface="Times New Roman" panose="02020603050405020304" pitchFamily="18" charset="0"/>
              <a:cs typeface="Times New Roman" panose="02020603050405020304" pitchFamily="18" charset="0"/>
            </a:endParaRPr>
          </a:p>
        </p:txBody>
      </p:sp>
      <p:sp>
        <p:nvSpPr>
          <p:cNvPr id="31" name="Text 25">
            <a:extLst>
              <a:ext uri="{FF2B5EF4-FFF2-40B4-BE49-F238E27FC236}">
                <a16:creationId xmlns:a16="http://schemas.microsoft.com/office/drawing/2014/main" id="{06B7ACDE-B700-BB08-E348-B9E9436116D9}"/>
              </a:ext>
            </a:extLst>
          </p:cNvPr>
          <p:cNvSpPr/>
          <p:nvPr/>
        </p:nvSpPr>
        <p:spPr>
          <a:xfrm>
            <a:off x="330616" y="3706382"/>
            <a:ext cx="4134445" cy="465534"/>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Direct integration capabilities with insurance providers and hospital systems for seamless data exchange.</a:t>
            </a:r>
            <a:endParaRPr lang="en-US" dirty="0">
              <a:latin typeface="Times New Roman" panose="02020603050405020304" pitchFamily="18" charset="0"/>
              <a:cs typeface="Times New Roman" panose="02020603050405020304" pitchFamily="18" charset="0"/>
            </a:endParaRPr>
          </a:p>
        </p:txBody>
      </p:sp>
      <p:sp>
        <p:nvSpPr>
          <p:cNvPr id="32" name="Shape 26">
            <a:extLst>
              <a:ext uri="{FF2B5EF4-FFF2-40B4-BE49-F238E27FC236}">
                <a16:creationId xmlns:a16="http://schemas.microsoft.com/office/drawing/2014/main" id="{FD274D6B-1BCE-DA5D-D084-7C91EEAC4375}"/>
              </a:ext>
            </a:extLst>
          </p:cNvPr>
          <p:cNvSpPr/>
          <p:nvPr/>
        </p:nvSpPr>
        <p:spPr>
          <a:xfrm>
            <a:off x="4942345" y="1568040"/>
            <a:ext cx="4440436" cy="1214358"/>
          </a:xfrm>
          <a:prstGeom prst="roundRect">
            <a:avLst>
              <a:gd name="adj" fmla="val 5626"/>
            </a:avLst>
          </a:prstGeom>
          <a:solidFill>
            <a:srgbClr val="FCFDCF"/>
          </a:solidFill>
          <a:ln w="7620">
            <a:solidFill>
              <a:srgbClr val="C0C1D7"/>
            </a:solidFill>
            <a:prstDash val="solid"/>
          </a:ln>
        </p:spPr>
      </p:sp>
      <p:sp>
        <p:nvSpPr>
          <p:cNvPr id="33" name="Text 27">
            <a:extLst>
              <a:ext uri="{FF2B5EF4-FFF2-40B4-BE49-F238E27FC236}">
                <a16:creationId xmlns:a16="http://schemas.microsoft.com/office/drawing/2014/main" id="{2D8853EA-74F2-E7FC-2DF1-79C2B6A02F14}"/>
              </a:ext>
            </a:extLst>
          </p:cNvPr>
          <p:cNvSpPr/>
          <p:nvPr/>
        </p:nvSpPr>
        <p:spPr>
          <a:xfrm>
            <a:off x="5133439" y="1721034"/>
            <a:ext cx="2000012"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AI Chatbot for Support</a:t>
            </a:r>
            <a:endParaRPr lang="en-US" dirty="0">
              <a:latin typeface="Times New Roman" panose="02020603050405020304" pitchFamily="18" charset="0"/>
              <a:cs typeface="Times New Roman" panose="02020603050405020304" pitchFamily="18" charset="0"/>
            </a:endParaRPr>
          </a:p>
        </p:txBody>
      </p:sp>
      <p:sp>
        <p:nvSpPr>
          <p:cNvPr id="34" name="Text 28">
            <a:extLst>
              <a:ext uri="{FF2B5EF4-FFF2-40B4-BE49-F238E27FC236}">
                <a16:creationId xmlns:a16="http://schemas.microsoft.com/office/drawing/2014/main" id="{CD668AD2-468C-483E-6C48-539F2E505DB0}"/>
              </a:ext>
            </a:extLst>
          </p:cNvPr>
          <p:cNvSpPr/>
          <p:nvPr/>
        </p:nvSpPr>
        <p:spPr>
          <a:xfrm>
            <a:off x="5133439" y="2035478"/>
            <a:ext cx="4134445" cy="677176"/>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Introduction of an intelligent AI chatbot to handle employee queries and provide instant assistance.</a:t>
            </a:r>
            <a:endParaRPr lang="en-US" dirty="0">
              <a:latin typeface="Times New Roman" panose="02020603050405020304" pitchFamily="18" charset="0"/>
              <a:cs typeface="Times New Roman" panose="02020603050405020304" pitchFamily="18" charset="0"/>
            </a:endParaRPr>
          </a:p>
        </p:txBody>
      </p:sp>
      <p:sp>
        <p:nvSpPr>
          <p:cNvPr id="35" name="Shape 29">
            <a:extLst>
              <a:ext uri="{FF2B5EF4-FFF2-40B4-BE49-F238E27FC236}">
                <a16:creationId xmlns:a16="http://schemas.microsoft.com/office/drawing/2014/main" id="{EF30085C-2F57-8A22-8B69-4B4397D9C90A}"/>
              </a:ext>
            </a:extLst>
          </p:cNvPr>
          <p:cNvSpPr/>
          <p:nvPr/>
        </p:nvSpPr>
        <p:spPr>
          <a:xfrm>
            <a:off x="4942345" y="3238944"/>
            <a:ext cx="4440436" cy="1400650"/>
          </a:xfrm>
          <a:prstGeom prst="roundRect">
            <a:avLst>
              <a:gd name="adj" fmla="val 5626"/>
            </a:avLst>
          </a:prstGeom>
          <a:solidFill>
            <a:srgbClr val="FCFDCF"/>
          </a:solidFill>
          <a:ln w="7620">
            <a:solidFill>
              <a:srgbClr val="C0C1D7"/>
            </a:solidFill>
            <a:prstDash val="solid"/>
          </a:ln>
        </p:spPr>
      </p:sp>
      <p:sp>
        <p:nvSpPr>
          <p:cNvPr id="36" name="Text 30">
            <a:extLst>
              <a:ext uri="{FF2B5EF4-FFF2-40B4-BE49-F238E27FC236}">
                <a16:creationId xmlns:a16="http://schemas.microsoft.com/office/drawing/2014/main" id="{D7AAB9A9-7658-56C2-3D28-16251762ED9A}"/>
              </a:ext>
            </a:extLst>
          </p:cNvPr>
          <p:cNvSpPr/>
          <p:nvPr/>
        </p:nvSpPr>
        <p:spPr>
          <a:xfrm>
            <a:off x="5095340" y="3402832"/>
            <a:ext cx="1412281"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Blockchain for Security</a:t>
            </a:r>
            <a:endParaRPr lang="en-US" dirty="0">
              <a:latin typeface="Times New Roman" panose="02020603050405020304" pitchFamily="18" charset="0"/>
              <a:cs typeface="Times New Roman" panose="02020603050405020304" pitchFamily="18" charset="0"/>
            </a:endParaRPr>
          </a:p>
        </p:txBody>
      </p:sp>
      <p:sp>
        <p:nvSpPr>
          <p:cNvPr id="38" name="Shape 32">
            <a:extLst>
              <a:ext uri="{FF2B5EF4-FFF2-40B4-BE49-F238E27FC236}">
                <a16:creationId xmlns:a16="http://schemas.microsoft.com/office/drawing/2014/main" id="{D71FCFCE-710E-B144-024D-CE9ABEF91407}"/>
              </a:ext>
            </a:extLst>
          </p:cNvPr>
          <p:cNvSpPr/>
          <p:nvPr/>
        </p:nvSpPr>
        <p:spPr>
          <a:xfrm>
            <a:off x="177621" y="5165884"/>
            <a:ext cx="9283402" cy="1085969"/>
          </a:xfrm>
          <a:prstGeom prst="roundRect">
            <a:avLst>
              <a:gd name="adj" fmla="val 5626"/>
            </a:avLst>
          </a:prstGeom>
          <a:solidFill>
            <a:srgbClr val="FCFDCF"/>
          </a:solidFill>
          <a:ln w="7620">
            <a:solidFill>
              <a:srgbClr val="C0C1D7"/>
            </a:solidFill>
            <a:prstDash val="solid"/>
          </a:ln>
        </p:spPr>
      </p:sp>
      <p:sp>
        <p:nvSpPr>
          <p:cNvPr id="39" name="Text 33">
            <a:extLst>
              <a:ext uri="{FF2B5EF4-FFF2-40B4-BE49-F238E27FC236}">
                <a16:creationId xmlns:a16="http://schemas.microsoft.com/office/drawing/2014/main" id="{A52F8A1C-A1DE-8865-9A9B-87677C5929C8}"/>
              </a:ext>
            </a:extLst>
          </p:cNvPr>
          <p:cNvSpPr/>
          <p:nvPr/>
        </p:nvSpPr>
        <p:spPr>
          <a:xfrm>
            <a:off x="368895" y="5318880"/>
            <a:ext cx="1818323" cy="227171"/>
          </a:xfrm>
          <a:prstGeom prst="rect">
            <a:avLst/>
          </a:prstGeom>
          <a:noFill/>
          <a:ln/>
        </p:spPr>
        <p:txBody>
          <a:bodyPr wrap="none" lIns="0" tIns="0" rIns="0" bIns="0" rtlCol="0" anchor="t"/>
          <a:lstStyle/>
          <a:p>
            <a:pPr marL="0" indent="0" algn="l">
              <a:lnSpc>
                <a:spcPts val="1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Cloud Deployment</a:t>
            </a:r>
            <a:endParaRPr lang="en-US" dirty="0">
              <a:latin typeface="Times New Roman" panose="02020603050405020304" pitchFamily="18" charset="0"/>
              <a:cs typeface="Times New Roman" panose="02020603050405020304" pitchFamily="18" charset="0"/>
            </a:endParaRPr>
          </a:p>
        </p:txBody>
      </p:sp>
      <p:sp>
        <p:nvSpPr>
          <p:cNvPr id="40" name="Text 34">
            <a:extLst>
              <a:ext uri="{FF2B5EF4-FFF2-40B4-BE49-F238E27FC236}">
                <a16:creationId xmlns:a16="http://schemas.microsoft.com/office/drawing/2014/main" id="{1B9EDC18-1B53-668B-587E-A6D630211EA1}"/>
              </a:ext>
            </a:extLst>
          </p:cNvPr>
          <p:cNvSpPr/>
          <p:nvPr/>
        </p:nvSpPr>
        <p:spPr>
          <a:xfrm>
            <a:off x="368895" y="5633324"/>
            <a:ext cx="6427351" cy="465534"/>
          </a:xfrm>
          <a:prstGeom prst="rect">
            <a:avLst/>
          </a:prstGeom>
          <a:noFill/>
          <a:ln/>
        </p:spPr>
        <p:txBody>
          <a:bodyPr wrap="square" lIns="0" tIns="0" rIns="0" bIns="0" rtlCol="0" anchor="t"/>
          <a:lstStyle/>
          <a:p>
            <a:pPr marL="0" indent="0" algn="l">
              <a:lnSpc>
                <a:spcPts val="18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Transition to a robust cloud infrastructure (AWS/Azure) to support large-scale enterprise usage and scalability.</a:t>
            </a:r>
            <a:endParaRPr lang="en-US" dirty="0">
              <a:latin typeface="Times New Roman" panose="02020603050405020304" pitchFamily="18" charset="0"/>
              <a:cs typeface="Times New Roman" panose="02020603050405020304" pitchFamily="18" charset="0"/>
            </a:endParaRPr>
          </a:p>
        </p:txBody>
      </p:sp>
      <p:sp>
        <p:nvSpPr>
          <p:cNvPr id="41" name="Text 35">
            <a:extLst>
              <a:ext uri="{FF2B5EF4-FFF2-40B4-BE49-F238E27FC236}">
                <a16:creationId xmlns:a16="http://schemas.microsoft.com/office/drawing/2014/main" id="{FC5DC692-736D-D2AA-72B8-51C7023F43D4}"/>
              </a:ext>
            </a:extLst>
          </p:cNvPr>
          <p:cNvSpPr/>
          <p:nvPr/>
        </p:nvSpPr>
        <p:spPr>
          <a:xfrm>
            <a:off x="-228600" y="6741616"/>
            <a:ext cx="13612177" cy="232767"/>
          </a:xfrm>
          <a:prstGeom prst="rect">
            <a:avLst/>
          </a:prstGeom>
          <a:noFill/>
          <a:ln/>
        </p:spPr>
        <p:txBody>
          <a:bodyPr wrap="none" lIns="0" tIns="0" rIns="0" bIns="0" rtlCol="0" anchor="t"/>
          <a:lstStyle/>
          <a:p>
            <a:pPr marL="0" indent="0" algn="l">
              <a:lnSpc>
                <a:spcPts val="1800"/>
              </a:lnSpc>
              <a:buNone/>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786FA5A-C7C0-76B1-0353-186A996351F9}"/>
              </a:ext>
            </a:extLst>
          </p:cNvPr>
          <p:cNvSpPr txBox="1"/>
          <p:nvPr/>
        </p:nvSpPr>
        <p:spPr>
          <a:xfrm>
            <a:off x="5018841" y="3706382"/>
            <a:ext cx="4442182" cy="923330"/>
          </a:xfrm>
          <a:prstGeom prst="rect">
            <a:avLst/>
          </a:prstGeom>
          <a:noFill/>
        </p:spPr>
        <p:txBody>
          <a:bodyPr wrap="square" rtlCol="0">
            <a:spAutoFit/>
          </a:bodyPr>
          <a:lstStyle/>
          <a:p>
            <a:r>
              <a:rPr lang="en-US" dirty="0">
                <a:solidFill>
                  <a:srgbClr val="272525"/>
                </a:solidFill>
                <a:latin typeface="Times New Roman" panose="02020603050405020304" pitchFamily="18" charset="0"/>
                <a:ea typeface="Inter" pitchFamily="34" charset="-122"/>
                <a:cs typeface="Times New Roman" panose="02020603050405020304" pitchFamily="18" charset="0"/>
              </a:rPr>
              <a:t>Implementation of blockchain technology for secure, immutable tracking of claim histories.</a:t>
            </a:r>
            <a:endParaRPr lang="en-US" dirty="0">
              <a:latin typeface="Times New Roman" panose="02020603050405020304" pitchFamily="18" charset="0"/>
              <a:cs typeface="Times New Roman" panose="02020603050405020304" pitchFamily="18" charset="0"/>
            </a:endParaRPr>
          </a:p>
          <a:p>
            <a:endParaRPr lang="en-IN" dirty="0"/>
          </a:p>
        </p:txBody>
      </p:sp>
      <p:pic>
        <p:nvPicPr>
          <p:cNvPr id="10244" name="Picture 4" descr="Ai public services Vectors - Download Free High-Quality Vectors from  Freepik | Freepik">
            <a:extLst>
              <a:ext uri="{FF2B5EF4-FFF2-40B4-BE49-F238E27FC236}">
                <a16:creationId xmlns:a16="http://schemas.microsoft.com/office/drawing/2014/main" id="{99D10DB7-CE3B-C31C-9CDD-1D88D99B9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63" r="11443"/>
          <a:stretch>
            <a:fillRect/>
          </a:stretch>
        </p:blipFill>
        <p:spPr bwMode="auto">
          <a:xfrm>
            <a:off x="9573875" y="1906114"/>
            <a:ext cx="2362262" cy="297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40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EC028CA-D378-A63C-F04F-E6AAAC192559}"/>
              </a:ext>
            </a:extLst>
          </p:cNvPr>
          <p:cNvSpPr/>
          <p:nvPr/>
        </p:nvSpPr>
        <p:spPr>
          <a:xfrm>
            <a:off x="317500" y="405189"/>
            <a:ext cx="4536519" cy="566976"/>
          </a:xfrm>
          <a:prstGeom prst="rect">
            <a:avLst/>
          </a:prstGeom>
          <a:noFill/>
          <a:ln/>
        </p:spPr>
        <p:txBody>
          <a:bodyPr wrap="none" lIns="0" tIns="0" rIns="0" bIns="0" rtlCol="0" anchor="t"/>
          <a:lstStyle/>
          <a:p>
            <a:pPr marL="0" indent="0" algn="l">
              <a:lnSpc>
                <a:spcPts val="44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13B6626D-B8D3-48E0-84EC-4181ED607875}"/>
              </a:ext>
            </a:extLst>
          </p:cNvPr>
          <p:cNvSpPr/>
          <p:nvPr/>
        </p:nvSpPr>
        <p:spPr>
          <a:xfrm>
            <a:off x="317501" y="1429623"/>
            <a:ext cx="6858000"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The </a:t>
            </a:r>
            <a:r>
              <a:rPr lang="en-US" sz="2000" b="1" dirty="0">
                <a:solidFill>
                  <a:srgbClr val="4950BC"/>
                </a:solidFill>
                <a:latin typeface="Times New Roman" panose="02020603050405020304" pitchFamily="18" charset="0"/>
                <a:ea typeface="Inter" pitchFamily="34" charset="-122"/>
                <a:cs typeface="Times New Roman" panose="02020603050405020304" pitchFamily="18" charset="0"/>
              </a:rPr>
              <a:t>InsurAI – Corporate Policy Automation and Intelligence System</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is a complete enterprise-grade solution for corporate insurance management. It combines automation, role-based access, reporting, and AI intelligence to improve efficiency, reduce fraud, and empower employees with transparency and self-service tools.</a:t>
            </a:r>
            <a:endParaRPr lang="en-US" sz="2000"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746D7F71-831E-255E-1269-582F933F7787}"/>
              </a:ext>
            </a:extLst>
          </p:cNvPr>
          <p:cNvSpPr/>
          <p:nvPr/>
        </p:nvSpPr>
        <p:spPr>
          <a:xfrm>
            <a:off x="317500" y="3982363"/>
            <a:ext cx="6667500"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The system is scalable, secure, and future-ready, making it suitable for medium to large corporates aiming to modernize their insurance policy management.</a:t>
            </a:r>
            <a:endParaRPr lang="en-US" sz="2000" dirty="0">
              <a:latin typeface="Times New Roman" panose="02020603050405020304" pitchFamily="18" charset="0"/>
              <a:cs typeface="Times New Roman" panose="02020603050405020304" pitchFamily="18" charset="0"/>
            </a:endParaRPr>
          </a:p>
        </p:txBody>
      </p:sp>
      <p:pic>
        <p:nvPicPr>
          <p:cNvPr id="11266" name="Picture 2" descr="Digital Workplace Ai: Over 1,894 Royalty-Free Licensable Stock  Illustrations &amp; Drawings | Shutterstock">
            <a:extLst>
              <a:ext uri="{FF2B5EF4-FFF2-40B4-BE49-F238E27FC236}">
                <a16:creationId xmlns:a16="http://schemas.microsoft.com/office/drawing/2014/main" id="{EFF3A1F5-64EE-C2DF-5A36-205171517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34" r="7112" b="3778"/>
          <a:stretch>
            <a:fillRect/>
          </a:stretch>
        </p:blipFill>
        <p:spPr bwMode="auto">
          <a:xfrm>
            <a:off x="7175501" y="514707"/>
            <a:ext cx="4727016" cy="582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33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7ECCD-0478-42A5-A5CF-A9DFCB6EE574}"/>
              </a:ext>
            </a:extLst>
          </p:cNvPr>
          <p:cNvPicPr>
            <a:picLocks noChangeAspect="1"/>
          </p:cNvPicPr>
          <p:nvPr/>
        </p:nvPicPr>
        <p:blipFill>
          <a:blip r:embed="rId2">
            <a:extLst>
              <a:ext uri="{28A0092B-C50C-407E-A947-70E740481C1C}">
                <a14:useLocalDpi xmlns:a14="http://schemas.microsoft.com/office/drawing/2010/main" val="0"/>
              </a:ext>
            </a:extLst>
          </a:blip>
          <a:srcRect r="6875"/>
          <a:stretch>
            <a:fillRect/>
          </a:stretch>
        </p:blipFill>
        <p:spPr>
          <a:xfrm>
            <a:off x="0" y="0"/>
            <a:ext cx="12192000" cy="6858000"/>
          </a:xfrm>
          <a:prstGeom prst="rect">
            <a:avLst/>
          </a:prstGeom>
        </p:spPr>
      </p:pic>
    </p:spTree>
    <p:extLst>
      <p:ext uri="{BB962C8B-B14F-4D97-AF65-F5344CB8AC3E}">
        <p14:creationId xmlns:p14="http://schemas.microsoft.com/office/powerpoint/2010/main" val="2615271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85CBD86-C1CD-4AC2-6B0A-3BAA2C6D36D3}"/>
              </a:ext>
            </a:extLst>
          </p:cNvPr>
          <p:cNvSpPr/>
          <p:nvPr/>
        </p:nvSpPr>
        <p:spPr>
          <a:xfrm>
            <a:off x="343912" y="45092"/>
            <a:ext cx="4218265" cy="527209"/>
          </a:xfrm>
          <a:prstGeom prst="rect">
            <a:avLst/>
          </a:prstGeom>
          <a:noFill/>
          <a:ln/>
        </p:spPr>
        <p:txBody>
          <a:bodyPr wrap="none" lIns="0" tIns="0" rIns="0" bIns="0" rtlCol="0" anchor="t"/>
          <a:lstStyle/>
          <a:p>
            <a:pPr marL="0" indent="0" algn="l">
              <a:lnSpc>
                <a:spcPts val="41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E50817F9-87BF-5D7E-700E-ECBEDC4FD387}"/>
              </a:ext>
            </a:extLst>
          </p:cNvPr>
          <p:cNvSpPr/>
          <p:nvPr/>
        </p:nvSpPr>
        <p:spPr>
          <a:xfrm>
            <a:off x="343912" y="730007"/>
            <a:ext cx="6549800" cy="3301999"/>
          </a:xfrm>
          <a:prstGeom prst="roundRect">
            <a:avLst>
              <a:gd name="adj" fmla="val 2087"/>
            </a:avLst>
          </a:prstGeom>
          <a:solidFill>
            <a:srgbClr val="DADBF1"/>
          </a:solidFill>
          <a:ln w="7620">
            <a:solidFill>
              <a:srgbClr val="C0C1D7"/>
            </a:solidFill>
            <a:prstDash val="solid"/>
          </a:ln>
        </p:spPr>
      </p:sp>
      <p:sp>
        <p:nvSpPr>
          <p:cNvPr id="4" name="Text 2">
            <a:extLst>
              <a:ext uri="{FF2B5EF4-FFF2-40B4-BE49-F238E27FC236}">
                <a16:creationId xmlns:a16="http://schemas.microsoft.com/office/drawing/2014/main" id="{AB391E80-5DCF-E5DB-8CA3-9E875EA4D617}"/>
              </a:ext>
            </a:extLst>
          </p:cNvPr>
          <p:cNvSpPr/>
          <p:nvPr/>
        </p:nvSpPr>
        <p:spPr>
          <a:xfrm>
            <a:off x="435390" y="767598"/>
            <a:ext cx="5354341" cy="390052"/>
          </a:xfrm>
          <a:prstGeom prst="rect">
            <a:avLst/>
          </a:prstGeom>
          <a:noFill/>
          <a:ln/>
        </p:spPr>
        <p:txBody>
          <a:bodyPr wrap="none" lIns="0" tIns="0" rIns="0" bIns="0" rtlCol="0" anchor="t"/>
          <a:lstStyle/>
          <a:p>
            <a:pPr marL="0" indent="0" algn="l">
              <a:lnSpc>
                <a:spcPts val="310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Problem Statement</a:t>
            </a:r>
            <a:endParaRPr lang="en-US" sz="20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81D6C41D-0C8A-0686-FA3D-AF00EC9A4759}"/>
              </a:ext>
            </a:extLst>
          </p:cNvPr>
          <p:cNvSpPr/>
          <p:nvPr/>
        </p:nvSpPr>
        <p:spPr>
          <a:xfrm>
            <a:off x="435390" y="1251856"/>
            <a:ext cx="6443265" cy="2329153"/>
          </a:xfrm>
          <a:prstGeom prst="rect">
            <a:avLst/>
          </a:prstGeom>
          <a:noFill/>
          <a:ln/>
        </p:spPr>
        <p:txBody>
          <a:bodyPr wrap="square" lIns="0" tIns="0" rIns="0" bIns="0" rtlCol="0" anchor="t"/>
          <a:lstStyle/>
          <a:p>
            <a:pPr marL="0" indent="0" algn="l">
              <a:lnSpc>
                <a:spcPts val="26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Large companies provide multiple insurance policies to their employees (e.g., health, accident, corporate benefits). Today, most of this work is managed by HR departments and insurance agents manually. This leads to:</a:t>
            </a:r>
            <a:endParaRPr lang="en-US" sz="1600" dirty="0">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E1176894-F57B-2705-FB8D-5F9542EEB11A}"/>
              </a:ext>
            </a:extLst>
          </p:cNvPr>
          <p:cNvSpPr/>
          <p:nvPr/>
        </p:nvSpPr>
        <p:spPr>
          <a:xfrm>
            <a:off x="435390" y="2335031"/>
            <a:ext cx="6443265" cy="332737"/>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Delays in claim approval.</a:t>
            </a:r>
            <a:endParaRPr lang="en-US" sz="16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3F9A3DA6-0842-A83E-8415-ACD228E2813A}"/>
              </a:ext>
            </a:extLst>
          </p:cNvPr>
          <p:cNvSpPr/>
          <p:nvPr/>
        </p:nvSpPr>
        <p:spPr>
          <a:xfrm>
            <a:off x="435390" y="2627843"/>
            <a:ext cx="6443265" cy="332737"/>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Errors due to human processing.</a:t>
            </a:r>
            <a:endParaRPr lang="en-US" sz="1600"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3450899D-9CCB-7C86-E4BD-E4B00F6318E8}"/>
              </a:ext>
            </a:extLst>
          </p:cNvPr>
          <p:cNvSpPr/>
          <p:nvPr/>
        </p:nvSpPr>
        <p:spPr>
          <a:xfrm>
            <a:off x="435390" y="2984822"/>
            <a:ext cx="6443265" cy="665472"/>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Lack of transparency for employees.</a:t>
            </a:r>
            <a:endParaRPr lang="en-US" sz="1600" dirty="0">
              <a:latin typeface="Times New Roman" panose="02020603050405020304" pitchFamily="18" charset="0"/>
              <a:cs typeface="Times New Roman" panose="02020603050405020304" pitchFamily="18" charset="0"/>
            </a:endParaRPr>
          </a:p>
        </p:txBody>
      </p:sp>
      <p:sp>
        <p:nvSpPr>
          <p:cNvPr id="9" name="Text 7">
            <a:extLst>
              <a:ext uri="{FF2B5EF4-FFF2-40B4-BE49-F238E27FC236}">
                <a16:creationId xmlns:a16="http://schemas.microsoft.com/office/drawing/2014/main" id="{44DFC450-A2BD-79E3-E059-8CE4E4D912D7}"/>
              </a:ext>
            </a:extLst>
          </p:cNvPr>
          <p:cNvSpPr/>
          <p:nvPr/>
        </p:nvSpPr>
        <p:spPr>
          <a:xfrm>
            <a:off x="435390" y="3335959"/>
            <a:ext cx="6443265" cy="332737"/>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Increased administrative costs.</a:t>
            </a:r>
            <a:endParaRPr lang="en-US" sz="1600"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512585E6-A243-9826-BBE8-0705156835C0}"/>
              </a:ext>
            </a:extLst>
          </p:cNvPr>
          <p:cNvSpPr/>
          <p:nvPr/>
        </p:nvSpPr>
        <p:spPr>
          <a:xfrm>
            <a:off x="435390" y="3622486"/>
            <a:ext cx="6443265" cy="665472"/>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Higher chances of fraud going undetected.</a:t>
            </a:r>
            <a:endParaRPr lang="en-US" sz="1600" dirty="0">
              <a:latin typeface="Times New Roman" panose="02020603050405020304" pitchFamily="18" charset="0"/>
              <a:cs typeface="Times New Roman" panose="02020603050405020304" pitchFamily="18" charset="0"/>
            </a:endParaRPr>
          </a:p>
        </p:txBody>
      </p:sp>
      <p:sp>
        <p:nvSpPr>
          <p:cNvPr id="11" name="Shape 9">
            <a:extLst>
              <a:ext uri="{FF2B5EF4-FFF2-40B4-BE49-F238E27FC236}">
                <a16:creationId xmlns:a16="http://schemas.microsoft.com/office/drawing/2014/main" id="{00117611-3C05-0447-D407-434513DA6E84}"/>
              </a:ext>
            </a:extLst>
          </p:cNvPr>
          <p:cNvSpPr/>
          <p:nvPr/>
        </p:nvSpPr>
        <p:spPr>
          <a:xfrm>
            <a:off x="7192529" y="730007"/>
            <a:ext cx="4536639" cy="3301999"/>
          </a:xfrm>
          <a:prstGeom prst="roundRect">
            <a:avLst>
              <a:gd name="adj" fmla="val 2087"/>
            </a:avLst>
          </a:prstGeom>
          <a:solidFill>
            <a:srgbClr val="DADBF1"/>
          </a:solidFill>
          <a:ln w="7620">
            <a:solidFill>
              <a:srgbClr val="C0C1D7"/>
            </a:solidFill>
            <a:prstDash val="solid"/>
          </a:ln>
        </p:spPr>
      </p:sp>
      <p:sp>
        <p:nvSpPr>
          <p:cNvPr id="12" name="Text 10">
            <a:extLst>
              <a:ext uri="{FF2B5EF4-FFF2-40B4-BE49-F238E27FC236}">
                <a16:creationId xmlns:a16="http://schemas.microsoft.com/office/drawing/2014/main" id="{578391D2-A415-2868-7E5B-C310790E0129}"/>
              </a:ext>
            </a:extLst>
          </p:cNvPr>
          <p:cNvSpPr/>
          <p:nvPr/>
        </p:nvSpPr>
        <p:spPr>
          <a:xfrm>
            <a:off x="7411010" y="772883"/>
            <a:ext cx="3381798" cy="395407"/>
          </a:xfrm>
          <a:prstGeom prst="rect">
            <a:avLst/>
          </a:prstGeom>
          <a:noFill/>
          <a:ln/>
        </p:spPr>
        <p:txBody>
          <a:bodyPr wrap="none" lIns="0" tIns="0" rIns="0" bIns="0" rtlCol="0" anchor="t"/>
          <a:lstStyle/>
          <a:p>
            <a:pPr marL="0" indent="0" algn="l">
              <a:lnSpc>
                <a:spcPts val="310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Objective</a:t>
            </a:r>
            <a:endParaRPr lang="en-US" sz="2000" dirty="0">
              <a:latin typeface="Times New Roman" panose="02020603050405020304" pitchFamily="18" charset="0"/>
              <a:cs typeface="Times New Roman" panose="02020603050405020304" pitchFamily="18" charset="0"/>
            </a:endParaRPr>
          </a:p>
        </p:txBody>
      </p:sp>
      <p:sp>
        <p:nvSpPr>
          <p:cNvPr id="13" name="Text 11">
            <a:extLst>
              <a:ext uri="{FF2B5EF4-FFF2-40B4-BE49-F238E27FC236}">
                <a16:creationId xmlns:a16="http://schemas.microsoft.com/office/drawing/2014/main" id="{2031194D-983D-E7BC-8D6E-39CDEC93A0D1}"/>
              </a:ext>
            </a:extLst>
          </p:cNvPr>
          <p:cNvSpPr/>
          <p:nvPr/>
        </p:nvSpPr>
        <p:spPr>
          <a:xfrm>
            <a:off x="7411010" y="1212698"/>
            <a:ext cx="4069561" cy="1011912"/>
          </a:xfrm>
          <a:prstGeom prst="rect">
            <a:avLst/>
          </a:prstGeom>
          <a:noFill/>
          <a:ln/>
        </p:spPr>
        <p:txBody>
          <a:bodyPr wrap="square" lIns="0" tIns="0" rIns="0" bIns="0" rtlCol="0" anchor="t"/>
          <a:lstStyle/>
          <a:p>
            <a:pPr marL="0" indent="0" algn="l">
              <a:lnSpc>
                <a:spcPts val="26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To design and build an automated, intelligent corporate insurance management system that:</a:t>
            </a:r>
            <a:endParaRPr lang="en-US" sz="16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61AB19FD-6339-EF1E-3642-4E91163F6561}"/>
              </a:ext>
            </a:extLst>
          </p:cNvPr>
          <p:cNvSpPr/>
          <p:nvPr/>
        </p:nvSpPr>
        <p:spPr>
          <a:xfrm>
            <a:off x="7426067" y="1941430"/>
            <a:ext cx="4069561" cy="337304"/>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Simplifies policy management.</a:t>
            </a:r>
            <a:endParaRPr lang="en-US" sz="1600"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B54248B6-4F28-B158-CE38-A04E0F1CC248}"/>
              </a:ext>
            </a:extLst>
          </p:cNvPr>
          <p:cNvSpPr/>
          <p:nvPr/>
        </p:nvSpPr>
        <p:spPr>
          <a:xfrm>
            <a:off x="7426067" y="2332729"/>
            <a:ext cx="4069561" cy="337304"/>
          </a:xfrm>
          <a:prstGeom prst="rect">
            <a:avLst/>
          </a:prstGeom>
          <a:noFill/>
          <a:ln/>
        </p:spPr>
        <p:txBody>
          <a:bodyPr wrap="non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Speeds up claim approvals.</a:t>
            </a:r>
            <a:endParaRPr lang="en-US" sz="1600"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8E853912-242B-DA78-15FE-5325FFB7344D}"/>
              </a:ext>
            </a:extLst>
          </p:cNvPr>
          <p:cNvSpPr/>
          <p:nvPr/>
        </p:nvSpPr>
        <p:spPr>
          <a:xfrm>
            <a:off x="7426067" y="2651098"/>
            <a:ext cx="4069561" cy="674608"/>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Enhances transparency for employees.</a:t>
            </a:r>
            <a:endParaRPr lang="en-US" sz="1600" dirty="0">
              <a:latin typeface="Times New Roman" panose="02020603050405020304" pitchFamily="18" charset="0"/>
              <a:cs typeface="Times New Roman" panose="02020603050405020304" pitchFamily="18" charset="0"/>
            </a:endParaRPr>
          </a:p>
        </p:txBody>
      </p:sp>
      <p:sp>
        <p:nvSpPr>
          <p:cNvPr id="17" name="Text 15">
            <a:extLst>
              <a:ext uri="{FF2B5EF4-FFF2-40B4-BE49-F238E27FC236}">
                <a16:creationId xmlns:a16="http://schemas.microsoft.com/office/drawing/2014/main" id="{5C567E32-0562-22A9-5EA8-D22431E8C669}"/>
              </a:ext>
            </a:extLst>
          </p:cNvPr>
          <p:cNvSpPr/>
          <p:nvPr/>
        </p:nvSpPr>
        <p:spPr>
          <a:xfrm>
            <a:off x="7426067" y="3046400"/>
            <a:ext cx="4069561" cy="674608"/>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Reduces fraud through AI-based detection.</a:t>
            </a:r>
            <a:endParaRPr lang="en-US" sz="1600"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4005B5F8-1C7A-BC7D-226A-433F745ED534}"/>
              </a:ext>
            </a:extLst>
          </p:cNvPr>
          <p:cNvSpPr/>
          <p:nvPr/>
        </p:nvSpPr>
        <p:spPr>
          <a:xfrm>
            <a:off x="7426067" y="3379062"/>
            <a:ext cx="4069561" cy="674608"/>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Provides insights to HR and Admins.</a:t>
            </a:r>
            <a:endParaRPr lang="en-US" sz="1600" dirty="0">
              <a:latin typeface="Times New Roman" panose="02020603050405020304" pitchFamily="18" charset="0"/>
              <a:cs typeface="Times New Roman" panose="02020603050405020304" pitchFamily="18" charset="0"/>
            </a:endParaRPr>
          </a:p>
        </p:txBody>
      </p:sp>
      <p:sp>
        <p:nvSpPr>
          <p:cNvPr id="19" name="Shape 17">
            <a:extLst>
              <a:ext uri="{FF2B5EF4-FFF2-40B4-BE49-F238E27FC236}">
                <a16:creationId xmlns:a16="http://schemas.microsoft.com/office/drawing/2014/main" id="{ECBA8DC8-418F-1A62-60B2-5B6B0040648A}"/>
              </a:ext>
            </a:extLst>
          </p:cNvPr>
          <p:cNvSpPr/>
          <p:nvPr/>
        </p:nvSpPr>
        <p:spPr>
          <a:xfrm>
            <a:off x="311308" y="4309741"/>
            <a:ext cx="11417859" cy="2043158"/>
          </a:xfrm>
          <a:prstGeom prst="roundRect">
            <a:avLst>
              <a:gd name="adj" fmla="val 2087"/>
            </a:avLst>
          </a:prstGeom>
          <a:solidFill>
            <a:srgbClr val="DADBF1"/>
          </a:solidFill>
          <a:ln w="7620">
            <a:solidFill>
              <a:srgbClr val="C0C1D7"/>
            </a:solidFill>
            <a:prstDash val="solid"/>
          </a:ln>
        </p:spPr>
      </p:sp>
      <p:sp>
        <p:nvSpPr>
          <p:cNvPr id="20" name="Text 18">
            <a:extLst>
              <a:ext uri="{FF2B5EF4-FFF2-40B4-BE49-F238E27FC236}">
                <a16:creationId xmlns:a16="http://schemas.microsoft.com/office/drawing/2014/main" id="{C8B34D25-0F34-E8C4-0CC0-00DF68751209}"/>
              </a:ext>
            </a:extLst>
          </p:cNvPr>
          <p:cNvSpPr/>
          <p:nvPr/>
        </p:nvSpPr>
        <p:spPr>
          <a:xfrm>
            <a:off x="539736" y="4328142"/>
            <a:ext cx="10042016" cy="296381"/>
          </a:xfrm>
          <a:prstGeom prst="rect">
            <a:avLst/>
          </a:prstGeom>
          <a:noFill/>
          <a:ln/>
        </p:spPr>
        <p:txBody>
          <a:bodyPr wrap="none" lIns="0" tIns="0" rIns="0" bIns="0" rtlCol="0" anchor="t"/>
          <a:lstStyle/>
          <a:p>
            <a:pPr marL="0" indent="0" algn="l">
              <a:lnSpc>
                <a:spcPts val="310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Scope</a:t>
            </a:r>
            <a:endParaRPr lang="en-US" sz="2000" dirty="0">
              <a:latin typeface="Times New Roman" panose="02020603050405020304" pitchFamily="18" charset="0"/>
              <a:cs typeface="Times New Roman" panose="02020603050405020304" pitchFamily="18" charset="0"/>
            </a:endParaRPr>
          </a:p>
        </p:txBody>
      </p:sp>
      <p:sp>
        <p:nvSpPr>
          <p:cNvPr id="21" name="Text 19">
            <a:extLst>
              <a:ext uri="{FF2B5EF4-FFF2-40B4-BE49-F238E27FC236}">
                <a16:creationId xmlns:a16="http://schemas.microsoft.com/office/drawing/2014/main" id="{32E0D273-0194-1DF5-1F1A-CCD4145EE16A}"/>
              </a:ext>
            </a:extLst>
          </p:cNvPr>
          <p:cNvSpPr/>
          <p:nvPr/>
        </p:nvSpPr>
        <p:spPr>
          <a:xfrm>
            <a:off x="524970" y="4805009"/>
            <a:ext cx="12084280" cy="505659"/>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Designed for corporates (not for individual policy buyers).</a:t>
            </a:r>
            <a:endParaRPr lang="en-US" sz="1600"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D8CD0780-3A29-43F5-A5E5-9FC79D780F63}"/>
              </a:ext>
            </a:extLst>
          </p:cNvPr>
          <p:cNvSpPr/>
          <p:nvPr/>
        </p:nvSpPr>
        <p:spPr>
          <a:xfrm>
            <a:off x="524970" y="5148856"/>
            <a:ext cx="12084280" cy="758489"/>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Supports role-based access: Employee, Agent, HR Admin, System Admin.</a:t>
            </a:r>
            <a:endParaRPr lang="en-US" sz="1600" dirty="0">
              <a:latin typeface="Times New Roman" panose="02020603050405020304" pitchFamily="18" charset="0"/>
              <a:cs typeface="Times New Roman" panose="02020603050405020304" pitchFamily="18" charset="0"/>
            </a:endParaRPr>
          </a:p>
        </p:txBody>
      </p:sp>
      <p:sp>
        <p:nvSpPr>
          <p:cNvPr id="23" name="Text 21">
            <a:extLst>
              <a:ext uri="{FF2B5EF4-FFF2-40B4-BE49-F238E27FC236}">
                <a16:creationId xmlns:a16="http://schemas.microsoft.com/office/drawing/2014/main" id="{E764B09D-8444-A364-63D9-497A017BB69C}"/>
              </a:ext>
            </a:extLst>
          </p:cNvPr>
          <p:cNvSpPr/>
          <p:nvPr/>
        </p:nvSpPr>
        <p:spPr>
          <a:xfrm>
            <a:off x="524970" y="5538883"/>
            <a:ext cx="12084280" cy="1011319"/>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Core functions include: policy renewals, claim approvals, tax compliance, reporting, fraud detection, and analytics.</a:t>
            </a:r>
            <a:endParaRPr lang="en-US" sz="1600" dirty="0">
              <a:latin typeface="Times New Roman" panose="02020603050405020304" pitchFamily="18" charset="0"/>
              <a:cs typeface="Times New Roman" panose="02020603050405020304" pitchFamily="18" charset="0"/>
            </a:endParaRPr>
          </a:p>
        </p:txBody>
      </p:sp>
      <p:sp>
        <p:nvSpPr>
          <p:cNvPr id="24" name="Text 22">
            <a:extLst>
              <a:ext uri="{FF2B5EF4-FFF2-40B4-BE49-F238E27FC236}">
                <a16:creationId xmlns:a16="http://schemas.microsoft.com/office/drawing/2014/main" id="{10BC1C26-77F0-1520-4501-83F43ABAE064}"/>
              </a:ext>
            </a:extLst>
          </p:cNvPr>
          <p:cNvSpPr/>
          <p:nvPr/>
        </p:nvSpPr>
        <p:spPr>
          <a:xfrm>
            <a:off x="524970" y="5847239"/>
            <a:ext cx="12084280" cy="505659"/>
          </a:xfrm>
          <a:prstGeom prst="rect">
            <a:avLst/>
          </a:prstGeom>
          <a:noFill/>
          <a:ln/>
        </p:spPr>
        <p:txBody>
          <a:bodyPr wrap="square" lIns="0" tIns="0" rIns="0" bIns="0" rtlCol="0" anchor="t"/>
          <a:lstStyle/>
          <a:p>
            <a:pPr marL="342900" indent="-342900" algn="l">
              <a:lnSpc>
                <a:spcPts val="26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Can scale for large organizations with thousands of employees.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4371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F374A79-CDBE-411B-D302-C73000DFDA58}"/>
              </a:ext>
            </a:extLst>
          </p:cNvPr>
          <p:cNvSpPr/>
          <p:nvPr/>
        </p:nvSpPr>
        <p:spPr>
          <a:xfrm>
            <a:off x="270306" y="406507"/>
            <a:ext cx="7618620" cy="544531"/>
          </a:xfrm>
          <a:prstGeom prst="rect">
            <a:avLst/>
          </a:prstGeom>
          <a:noFill/>
          <a:ln/>
        </p:spPr>
        <p:txBody>
          <a:bodyPr wrap="none" lIns="0" tIns="0" rIns="0" bIns="0" rtlCol="0" anchor="t"/>
          <a:lstStyle/>
          <a:p>
            <a:pPr marL="0" indent="0" algn="l">
              <a:lnSpc>
                <a:spcPts val="220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Existing System (Current Practices)</a:t>
            </a:r>
            <a:endParaRPr lang="en-US" sz="3600"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AC66412C-F52E-2BBB-797B-E7B9625D584E}"/>
              </a:ext>
            </a:extLst>
          </p:cNvPr>
          <p:cNvSpPr/>
          <p:nvPr/>
        </p:nvSpPr>
        <p:spPr>
          <a:xfrm>
            <a:off x="323979" y="1165000"/>
            <a:ext cx="5964490" cy="683776"/>
          </a:xfrm>
          <a:prstGeom prst="roundRect">
            <a:avLst>
              <a:gd name="adj" fmla="val 10698"/>
            </a:avLst>
          </a:prstGeom>
          <a:solidFill>
            <a:srgbClr val="FFFFFF"/>
          </a:solidFill>
          <a:ln w="15240">
            <a:solidFill>
              <a:srgbClr val="C0C1D7"/>
            </a:solidFill>
            <a:prstDash val="solid"/>
          </a:ln>
        </p:spPr>
      </p:sp>
      <p:sp>
        <p:nvSpPr>
          <p:cNvPr id="4" name="Shape 2">
            <a:extLst>
              <a:ext uri="{FF2B5EF4-FFF2-40B4-BE49-F238E27FC236}">
                <a16:creationId xmlns:a16="http://schemas.microsoft.com/office/drawing/2014/main" id="{9B8A396A-E1A8-B98E-A0E0-A510E7985FB6}"/>
              </a:ext>
            </a:extLst>
          </p:cNvPr>
          <p:cNvSpPr/>
          <p:nvPr/>
        </p:nvSpPr>
        <p:spPr>
          <a:xfrm>
            <a:off x="308739" y="1165000"/>
            <a:ext cx="60960" cy="683776"/>
          </a:xfrm>
          <a:prstGeom prst="roundRect">
            <a:avLst>
              <a:gd name="adj" fmla="val 78139"/>
            </a:avLst>
          </a:prstGeom>
          <a:solidFill>
            <a:srgbClr val="4950BC"/>
          </a:solidFill>
          <a:ln/>
        </p:spPr>
      </p:sp>
      <p:sp>
        <p:nvSpPr>
          <p:cNvPr id="5" name="Text 3">
            <a:extLst>
              <a:ext uri="{FF2B5EF4-FFF2-40B4-BE49-F238E27FC236}">
                <a16:creationId xmlns:a16="http://schemas.microsoft.com/office/drawing/2014/main" id="{D2D3A4CF-6F9E-55DE-DD8F-48908E69DBB3}"/>
              </a:ext>
            </a:extLst>
          </p:cNvPr>
          <p:cNvSpPr/>
          <p:nvPr/>
        </p:nvSpPr>
        <p:spPr>
          <a:xfrm>
            <a:off x="498287" y="1293587"/>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Manual Submission</a:t>
            </a:r>
            <a:endParaRPr lang="en-US" sz="1600" dirty="0">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4AD37A1C-FCFC-F2B0-E25D-75F5F3F260BB}"/>
              </a:ext>
            </a:extLst>
          </p:cNvPr>
          <p:cNvSpPr/>
          <p:nvPr/>
        </p:nvSpPr>
        <p:spPr>
          <a:xfrm>
            <a:off x="498287" y="1538737"/>
            <a:ext cx="4233743" cy="181451"/>
          </a:xfrm>
          <a:prstGeom prst="rect">
            <a:avLst/>
          </a:prstGeom>
          <a:noFill/>
          <a:ln/>
        </p:spPr>
        <p:txBody>
          <a:bodyPr wrap="none" lIns="0" tIns="0" rIns="0" bIns="0" rtlCol="0" anchor="t"/>
          <a:lstStyle/>
          <a:p>
            <a:pPr marL="0" indent="0" algn="l">
              <a:lnSpc>
                <a:spcPts val="140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Employees submit forms manually or via email.</a:t>
            </a:r>
            <a:endParaRPr lang="en-US" sz="1600" dirty="0">
              <a:latin typeface="Times New Roman" panose="02020603050405020304" pitchFamily="18" charset="0"/>
              <a:cs typeface="Times New Roman" panose="02020603050405020304" pitchFamily="18" charset="0"/>
            </a:endParaRPr>
          </a:p>
        </p:txBody>
      </p:sp>
      <p:sp>
        <p:nvSpPr>
          <p:cNvPr id="7" name="Shape 5">
            <a:extLst>
              <a:ext uri="{FF2B5EF4-FFF2-40B4-BE49-F238E27FC236}">
                <a16:creationId xmlns:a16="http://schemas.microsoft.com/office/drawing/2014/main" id="{45AC3348-5780-BFF0-7C4D-DEB14A419CA9}"/>
              </a:ext>
            </a:extLst>
          </p:cNvPr>
          <p:cNvSpPr/>
          <p:nvPr/>
        </p:nvSpPr>
        <p:spPr>
          <a:xfrm>
            <a:off x="339219" y="3288600"/>
            <a:ext cx="5949250" cy="683776"/>
          </a:xfrm>
          <a:prstGeom prst="roundRect">
            <a:avLst>
              <a:gd name="adj" fmla="val 10698"/>
            </a:avLst>
          </a:prstGeom>
          <a:solidFill>
            <a:srgbClr val="FFFFFF"/>
          </a:solidFill>
          <a:ln w="15240">
            <a:solidFill>
              <a:srgbClr val="C0C1D7"/>
            </a:solidFill>
            <a:prstDash val="solid"/>
          </a:ln>
        </p:spPr>
      </p:sp>
      <p:sp>
        <p:nvSpPr>
          <p:cNvPr id="8" name="Shape 6">
            <a:extLst>
              <a:ext uri="{FF2B5EF4-FFF2-40B4-BE49-F238E27FC236}">
                <a16:creationId xmlns:a16="http://schemas.microsoft.com/office/drawing/2014/main" id="{7BAE146A-833A-69EE-6439-2708FF29D041}"/>
              </a:ext>
            </a:extLst>
          </p:cNvPr>
          <p:cNvSpPr/>
          <p:nvPr/>
        </p:nvSpPr>
        <p:spPr>
          <a:xfrm>
            <a:off x="323979" y="3288600"/>
            <a:ext cx="60960" cy="683776"/>
          </a:xfrm>
          <a:prstGeom prst="roundRect">
            <a:avLst>
              <a:gd name="adj" fmla="val 78139"/>
            </a:avLst>
          </a:prstGeom>
          <a:solidFill>
            <a:srgbClr val="4950BC"/>
          </a:solidFill>
          <a:ln/>
        </p:spPr>
      </p:sp>
      <p:sp>
        <p:nvSpPr>
          <p:cNvPr id="9" name="Text 7">
            <a:extLst>
              <a:ext uri="{FF2B5EF4-FFF2-40B4-BE49-F238E27FC236}">
                <a16:creationId xmlns:a16="http://schemas.microsoft.com/office/drawing/2014/main" id="{03B0D1FE-3038-1A73-707E-E8B963FC736D}"/>
              </a:ext>
            </a:extLst>
          </p:cNvPr>
          <p:cNvSpPr/>
          <p:nvPr/>
        </p:nvSpPr>
        <p:spPr>
          <a:xfrm>
            <a:off x="513527" y="3417187"/>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Manual Verification</a:t>
            </a:r>
            <a:endParaRPr lang="en-US" sz="1600"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EE4B98B0-CF84-36FF-6426-40203D0224EA}"/>
              </a:ext>
            </a:extLst>
          </p:cNvPr>
          <p:cNvSpPr/>
          <p:nvPr/>
        </p:nvSpPr>
        <p:spPr>
          <a:xfrm>
            <a:off x="513527" y="3662337"/>
            <a:ext cx="4233743" cy="181451"/>
          </a:xfrm>
          <a:prstGeom prst="rect">
            <a:avLst/>
          </a:prstGeom>
          <a:noFill/>
          <a:ln/>
        </p:spPr>
        <p:txBody>
          <a:bodyPr wrap="none" lIns="0" tIns="0" rIns="0" bIns="0" rtlCol="0" anchor="t"/>
          <a:lstStyle/>
          <a:p>
            <a:pPr marL="0" indent="0" algn="l">
              <a:lnSpc>
                <a:spcPts val="140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HR and Agents manually verify documents and eligibility.</a:t>
            </a:r>
            <a:endParaRPr lang="en-US" sz="1600" dirty="0">
              <a:latin typeface="Times New Roman" panose="02020603050405020304" pitchFamily="18" charset="0"/>
              <a:cs typeface="Times New Roman" panose="02020603050405020304" pitchFamily="18" charset="0"/>
            </a:endParaRPr>
          </a:p>
        </p:txBody>
      </p:sp>
      <p:sp>
        <p:nvSpPr>
          <p:cNvPr id="11" name="Shape 9">
            <a:extLst>
              <a:ext uri="{FF2B5EF4-FFF2-40B4-BE49-F238E27FC236}">
                <a16:creationId xmlns:a16="http://schemas.microsoft.com/office/drawing/2014/main" id="{8B0EDAA7-8178-9EA3-39A7-39EE066F0984}"/>
              </a:ext>
            </a:extLst>
          </p:cNvPr>
          <p:cNvSpPr/>
          <p:nvPr/>
        </p:nvSpPr>
        <p:spPr>
          <a:xfrm>
            <a:off x="339219" y="5793631"/>
            <a:ext cx="6010210" cy="683776"/>
          </a:xfrm>
          <a:prstGeom prst="roundRect">
            <a:avLst>
              <a:gd name="adj" fmla="val 10698"/>
            </a:avLst>
          </a:prstGeom>
          <a:solidFill>
            <a:srgbClr val="FFFFFF"/>
          </a:solidFill>
          <a:ln w="15240">
            <a:solidFill>
              <a:srgbClr val="C0C1D7"/>
            </a:solidFill>
            <a:prstDash val="solid"/>
          </a:ln>
        </p:spPr>
      </p:sp>
      <p:sp>
        <p:nvSpPr>
          <p:cNvPr id="12" name="Shape 10">
            <a:extLst>
              <a:ext uri="{FF2B5EF4-FFF2-40B4-BE49-F238E27FC236}">
                <a16:creationId xmlns:a16="http://schemas.microsoft.com/office/drawing/2014/main" id="{AAF589A5-408B-CC83-437B-73500414C0D5}"/>
              </a:ext>
            </a:extLst>
          </p:cNvPr>
          <p:cNvSpPr/>
          <p:nvPr/>
        </p:nvSpPr>
        <p:spPr>
          <a:xfrm>
            <a:off x="339219" y="5825480"/>
            <a:ext cx="60960" cy="683776"/>
          </a:xfrm>
          <a:prstGeom prst="roundRect">
            <a:avLst>
              <a:gd name="adj" fmla="val 78139"/>
            </a:avLst>
          </a:prstGeom>
          <a:solidFill>
            <a:srgbClr val="4950BC"/>
          </a:solidFill>
          <a:ln/>
        </p:spPr>
      </p:sp>
      <p:sp>
        <p:nvSpPr>
          <p:cNvPr id="13" name="Text 11">
            <a:extLst>
              <a:ext uri="{FF2B5EF4-FFF2-40B4-BE49-F238E27FC236}">
                <a16:creationId xmlns:a16="http://schemas.microsoft.com/office/drawing/2014/main" id="{4D70B9FA-391F-66A1-2DFC-B22995ACCCA8}"/>
              </a:ext>
            </a:extLst>
          </p:cNvPr>
          <p:cNvSpPr/>
          <p:nvPr/>
        </p:nvSpPr>
        <p:spPr>
          <a:xfrm>
            <a:off x="511681" y="5861615"/>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Delayed Claims</a:t>
            </a:r>
            <a:endParaRPr lang="en-US" sz="16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5AC60ED8-28D7-215D-E3EB-549ABC14AA03}"/>
              </a:ext>
            </a:extLst>
          </p:cNvPr>
          <p:cNvSpPr/>
          <p:nvPr/>
        </p:nvSpPr>
        <p:spPr>
          <a:xfrm>
            <a:off x="513527" y="6167368"/>
            <a:ext cx="4233743" cy="181451"/>
          </a:xfrm>
          <a:prstGeom prst="rect">
            <a:avLst/>
          </a:prstGeom>
          <a:noFill/>
          <a:ln/>
        </p:spPr>
        <p:txBody>
          <a:bodyPr wrap="none" lIns="0" tIns="0" rIns="0" bIns="0" rtlCol="0" anchor="t"/>
          <a:lstStyle/>
          <a:p>
            <a:pPr marL="0" indent="0" algn="l">
              <a:lnSpc>
                <a:spcPts val="140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Claims are often delayed due to paperwork and communication gaps.</a:t>
            </a:r>
            <a:endParaRPr lang="en-US" sz="1600" dirty="0">
              <a:latin typeface="Times New Roman" panose="02020603050405020304" pitchFamily="18" charset="0"/>
              <a:cs typeface="Times New Roman" panose="02020603050405020304" pitchFamily="18" charset="0"/>
            </a:endParaRPr>
          </a:p>
        </p:txBody>
      </p:sp>
      <p:sp>
        <p:nvSpPr>
          <p:cNvPr id="15" name="Shape 13">
            <a:extLst>
              <a:ext uri="{FF2B5EF4-FFF2-40B4-BE49-F238E27FC236}">
                <a16:creationId xmlns:a16="http://schemas.microsoft.com/office/drawing/2014/main" id="{2549D53C-2C45-3B37-571D-08412FBAFF52}"/>
              </a:ext>
            </a:extLst>
          </p:cNvPr>
          <p:cNvSpPr/>
          <p:nvPr/>
        </p:nvSpPr>
        <p:spPr>
          <a:xfrm>
            <a:off x="323979" y="2226800"/>
            <a:ext cx="5964490" cy="683776"/>
          </a:xfrm>
          <a:prstGeom prst="roundRect">
            <a:avLst>
              <a:gd name="adj" fmla="val 10698"/>
            </a:avLst>
          </a:prstGeom>
          <a:solidFill>
            <a:srgbClr val="FFFFFF"/>
          </a:solidFill>
          <a:ln w="15240">
            <a:solidFill>
              <a:srgbClr val="C0C1D7"/>
            </a:solidFill>
            <a:prstDash val="solid"/>
          </a:ln>
        </p:spPr>
      </p:sp>
      <p:sp>
        <p:nvSpPr>
          <p:cNvPr id="16" name="Shape 14">
            <a:extLst>
              <a:ext uri="{FF2B5EF4-FFF2-40B4-BE49-F238E27FC236}">
                <a16:creationId xmlns:a16="http://schemas.microsoft.com/office/drawing/2014/main" id="{F6E25685-2FEE-EED8-3083-04EEF13059AF}"/>
              </a:ext>
            </a:extLst>
          </p:cNvPr>
          <p:cNvSpPr/>
          <p:nvPr/>
        </p:nvSpPr>
        <p:spPr>
          <a:xfrm>
            <a:off x="308739" y="2226800"/>
            <a:ext cx="60960" cy="683776"/>
          </a:xfrm>
          <a:prstGeom prst="roundRect">
            <a:avLst>
              <a:gd name="adj" fmla="val 78139"/>
            </a:avLst>
          </a:prstGeom>
          <a:solidFill>
            <a:srgbClr val="4950BC"/>
          </a:solidFill>
          <a:ln/>
        </p:spPr>
      </p:sp>
      <p:sp>
        <p:nvSpPr>
          <p:cNvPr id="17" name="Text 15">
            <a:extLst>
              <a:ext uri="{FF2B5EF4-FFF2-40B4-BE49-F238E27FC236}">
                <a16:creationId xmlns:a16="http://schemas.microsoft.com/office/drawing/2014/main" id="{4B344CB4-E644-CD4C-E702-E0D60BEB07C9}"/>
              </a:ext>
            </a:extLst>
          </p:cNvPr>
          <p:cNvSpPr/>
          <p:nvPr/>
        </p:nvSpPr>
        <p:spPr>
          <a:xfrm>
            <a:off x="498287" y="2355388"/>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No Tracking</a:t>
            </a:r>
            <a:endParaRPr lang="en-US" sz="1600"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6FA7285F-9603-E1D4-2648-A9D9A684292B}"/>
              </a:ext>
            </a:extLst>
          </p:cNvPr>
          <p:cNvSpPr/>
          <p:nvPr/>
        </p:nvSpPr>
        <p:spPr>
          <a:xfrm>
            <a:off x="498287" y="2600537"/>
            <a:ext cx="4233743" cy="181451"/>
          </a:xfrm>
          <a:prstGeom prst="rect">
            <a:avLst/>
          </a:prstGeom>
          <a:noFill/>
          <a:ln/>
        </p:spPr>
        <p:txBody>
          <a:bodyPr wrap="none" lIns="0" tIns="0" rIns="0" bIns="0" rtlCol="0" anchor="t"/>
          <a:lstStyle/>
          <a:p>
            <a:pPr marL="0" indent="0" algn="l">
              <a:lnSpc>
                <a:spcPts val="140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Employees cannot track the status of their claims in real-time.</a:t>
            </a:r>
            <a:endParaRPr lang="en-US" sz="1600" dirty="0">
              <a:latin typeface="Times New Roman" panose="02020603050405020304" pitchFamily="18" charset="0"/>
              <a:cs typeface="Times New Roman" panose="02020603050405020304" pitchFamily="18" charset="0"/>
            </a:endParaRPr>
          </a:p>
        </p:txBody>
      </p:sp>
      <p:sp>
        <p:nvSpPr>
          <p:cNvPr id="19" name="Shape 17">
            <a:extLst>
              <a:ext uri="{FF2B5EF4-FFF2-40B4-BE49-F238E27FC236}">
                <a16:creationId xmlns:a16="http://schemas.microsoft.com/office/drawing/2014/main" id="{307AA491-6EC1-6A81-8CE2-BAD0C4D57D79}"/>
              </a:ext>
            </a:extLst>
          </p:cNvPr>
          <p:cNvSpPr/>
          <p:nvPr/>
        </p:nvSpPr>
        <p:spPr>
          <a:xfrm>
            <a:off x="339219" y="4478988"/>
            <a:ext cx="6010210" cy="683776"/>
          </a:xfrm>
          <a:prstGeom prst="roundRect">
            <a:avLst>
              <a:gd name="adj" fmla="val 10698"/>
            </a:avLst>
          </a:prstGeom>
          <a:solidFill>
            <a:srgbClr val="FFFFFF"/>
          </a:solidFill>
          <a:ln w="15240">
            <a:solidFill>
              <a:srgbClr val="C0C1D7"/>
            </a:solidFill>
            <a:prstDash val="solid"/>
          </a:ln>
        </p:spPr>
      </p:sp>
      <p:sp>
        <p:nvSpPr>
          <p:cNvPr id="20" name="Shape 18">
            <a:extLst>
              <a:ext uri="{FF2B5EF4-FFF2-40B4-BE49-F238E27FC236}">
                <a16:creationId xmlns:a16="http://schemas.microsoft.com/office/drawing/2014/main" id="{532C3851-0D8E-B51D-B553-7D2F19300C2B}"/>
              </a:ext>
            </a:extLst>
          </p:cNvPr>
          <p:cNvSpPr/>
          <p:nvPr/>
        </p:nvSpPr>
        <p:spPr>
          <a:xfrm>
            <a:off x="323979" y="4478988"/>
            <a:ext cx="60960" cy="683776"/>
          </a:xfrm>
          <a:prstGeom prst="roundRect">
            <a:avLst>
              <a:gd name="adj" fmla="val 78139"/>
            </a:avLst>
          </a:prstGeom>
          <a:solidFill>
            <a:srgbClr val="4950BC"/>
          </a:solidFill>
          <a:ln/>
        </p:spPr>
      </p:sp>
      <p:sp>
        <p:nvSpPr>
          <p:cNvPr id="21" name="Text 19">
            <a:extLst>
              <a:ext uri="{FF2B5EF4-FFF2-40B4-BE49-F238E27FC236}">
                <a16:creationId xmlns:a16="http://schemas.microsoft.com/office/drawing/2014/main" id="{16A94BE1-AA5A-96A2-19E0-233318C7ED4E}"/>
              </a:ext>
            </a:extLst>
          </p:cNvPr>
          <p:cNvSpPr/>
          <p:nvPr/>
        </p:nvSpPr>
        <p:spPr>
          <a:xfrm>
            <a:off x="513527" y="4607576"/>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No Fraud Detection</a:t>
            </a:r>
            <a:endParaRPr lang="en-US" sz="1600"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B5F27213-0FBA-E28D-A7B6-8744657745DA}"/>
              </a:ext>
            </a:extLst>
          </p:cNvPr>
          <p:cNvSpPr/>
          <p:nvPr/>
        </p:nvSpPr>
        <p:spPr>
          <a:xfrm>
            <a:off x="513527" y="4852725"/>
            <a:ext cx="4233743" cy="181451"/>
          </a:xfrm>
          <a:prstGeom prst="rect">
            <a:avLst/>
          </a:prstGeom>
          <a:noFill/>
          <a:ln/>
        </p:spPr>
        <p:txBody>
          <a:bodyPr wrap="none" lIns="0" tIns="0" rIns="0" bIns="0" rtlCol="0" anchor="t"/>
          <a:lstStyle/>
          <a:p>
            <a:pPr marL="0" indent="0" algn="l">
              <a:lnSpc>
                <a:spcPts val="140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No proper fraud detection → companies lose money on false claims.</a:t>
            </a:r>
            <a:endParaRPr lang="en-US" sz="1600" dirty="0">
              <a:latin typeface="Times New Roman" panose="02020603050405020304" pitchFamily="18" charset="0"/>
              <a:cs typeface="Times New Roman" panose="02020603050405020304" pitchFamily="18" charset="0"/>
            </a:endParaRPr>
          </a:p>
        </p:txBody>
      </p:sp>
      <p:pic>
        <p:nvPicPr>
          <p:cNvPr id="2054" name="Picture 6" descr="Page 23 | Technology ai software Vectors - Download Free High-Quality  Vectors from Freepik | Freepik">
            <a:extLst>
              <a:ext uri="{FF2B5EF4-FFF2-40B4-BE49-F238E27FC236}">
                <a16:creationId xmlns:a16="http://schemas.microsoft.com/office/drawing/2014/main" id="{784D22C1-C5B1-A41B-A9CA-901804AD7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24" t="11288" r="12646" b="11190"/>
          <a:stretch>
            <a:fillRect/>
          </a:stretch>
        </p:blipFill>
        <p:spPr bwMode="auto">
          <a:xfrm>
            <a:off x="6855459" y="819050"/>
            <a:ext cx="5186681" cy="531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22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E5E4497-E17C-4846-A2A2-AB93AA18DDA1}"/>
              </a:ext>
            </a:extLst>
          </p:cNvPr>
          <p:cNvSpPr/>
          <p:nvPr/>
        </p:nvSpPr>
        <p:spPr>
          <a:xfrm>
            <a:off x="422909" y="162568"/>
            <a:ext cx="8360212" cy="565547"/>
          </a:xfrm>
          <a:prstGeom prst="rect">
            <a:avLst/>
          </a:prstGeom>
          <a:noFill/>
          <a:ln/>
        </p:spPr>
        <p:txBody>
          <a:bodyPr wrap="none" lIns="0" tIns="0" rIns="0" bIns="0" rtlCol="0" anchor="t"/>
          <a:lstStyle/>
          <a:p>
            <a:pPr marL="0" indent="0" algn="l">
              <a:lnSpc>
                <a:spcPts val="44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Proposed System – InsurAI Solution</a:t>
            </a:r>
            <a:endParaRPr lang="en-US" sz="36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C2A3518-8F31-26E1-49E9-469A9DE31A4F}"/>
              </a:ext>
            </a:extLst>
          </p:cNvPr>
          <p:cNvSpPr/>
          <p:nvPr/>
        </p:nvSpPr>
        <p:spPr>
          <a:xfrm>
            <a:off x="422909" y="878324"/>
            <a:ext cx="13047107" cy="361950"/>
          </a:xfrm>
          <a:prstGeom prst="rect">
            <a:avLst/>
          </a:prstGeom>
          <a:noFill/>
          <a:ln/>
        </p:spPr>
        <p:txBody>
          <a:bodyPr wrap="none" lIns="0" tIns="0" rIns="0" bIns="0" rtlCol="0" anchor="t"/>
          <a:lstStyle/>
          <a:p>
            <a:pPr marL="0" indent="0" algn="l">
              <a:lnSpc>
                <a:spcPts val="28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 web-based insurance management platform with automation and intelligence.</a:t>
            </a:r>
            <a:endParaRPr lang="en-US" sz="20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A72B4DD4-8A19-E009-BAFC-6BF8965B4A09}"/>
              </a:ext>
            </a:extLst>
          </p:cNvPr>
          <p:cNvSpPr/>
          <p:nvPr/>
        </p:nvSpPr>
        <p:spPr>
          <a:xfrm>
            <a:off x="422909" y="1390483"/>
            <a:ext cx="2827377" cy="353378"/>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Core Features</a:t>
            </a:r>
            <a:endParaRPr lang="en-US" sz="2000" dirty="0">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77422F8A-893A-0C3C-8B81-8EE7AE13CE06}"/>
              </a:ext>
            </a:extLst>
          </p:cNvPr>
          <p:cNvSpPr/>
          <p:nvPr/>
        </p:nvSpPr>
        <p:spPr>
          <a:xfrm>
            <a:off x="391516" y="1761797"/>
            <a:ext cx="5943005"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Role-based logins (Employee, Agent, HR, Admin).</a:t>
            </a:r>
            <a:endParaRPr lang="en-US" sz="2000"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DC349E93-A903-3AFB-857E-21511459B340}"/>
              </a:ext>
            </a:extLst>
          </p:cNvPr>
          <p:cNvSpPr/>
          <p:nvPr/>
        </p:nvSpPr>
        <p:spPr>
          <a:xfrm>
            <a:off x="356990" y="4433403"/>
            <a:ext cx="2827377" cy="353378"/>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Automation</a:t>
            </a:r>
            <a:endParaRPr lang="en-US" sz="2000" dirty="0">
              <a:latin typeface="Times New Roman" panose="02020603050405020304" pitchFamily="18" charset="0"/>
              <a:cs typeface="Times New Roman" panose="02020603050405020304" pitchFamily="18" charset="0"/>
            </a:endParaRPr>
          </a:p>
        </p:txBody>
      </p:sp>
      <p:sp>
        <p:nvSpPr>
          <p:cNvPr id="9" name="Text 7">
            <a:extLst>
              <a:ext uri="{FF2B5EF4-FFF2-40B4-BE49-F238E27FC236}">
                <a16:creationId xmlns:a16="http://schemas.microsoft.com/office/drawing/2014/main" id="{313E3F1B-D079-5016-1A22-DBD8EBAE4BDA}"/>
              </a:ext>
            </a:extLst>
          </p:cNvPr>
          <p:cNvSpPr/>
          <p:nvPr/>
        </p:nvSpPr>
        <p:spPr>
          <a:xfrm>
            <a:off x="356990" y="4922393"/>
            <a:ext cx="5943124"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Auto policy renewals.</a:t>
            </a:r>
            <a:endParaRPr lang="en-US" sz="2000"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130FE49C-76CA-2BBF-BC1F-69BBB70EA7B2}"/>
              </a:ext>
            </a:extLst>
          </p:cNvPr>
          <p:cNvSpPr/>
          <p:nvPr/>
        </p:nvSpPr>
        <p:spPr>
          <a:xfrm>
            <a:off x="356990" y="5363400"/>
            <a:ext cx="5943124"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Automatic claim eligibility checks.</a:t>
            </a:r>
            <a:endParaRPr lang="en-US" sz="2000"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DBCCB6D9-D0D5-9167-B456-2FCD17F2FA5D}"/>
              </a:ext>
            </a:extLst>
          </p:cNvPr>
          <p:cNvSpPr/>
          <p:nvPr/>
        </p:nvSpPr>
        <p:spPr>
          <a:xfrm>
            <a:off x="356990" y="5804408"/>
            <a:ext cx="5943124"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Auto-generated reports (weekly, monthly, yearly).</a:t>
            </a:r>
            <a:endParaRPr lang="en-US" sz="2000" dirty="0">
              <a:latin typeface="Times New Roman" panose="02020603050405020304" pitchFamily="18" charset="0"/>
              <a:cs typeface="Times New Roman" panose="02020603050405020304" pitchFamily="18" charset="0"/>
            </a:endParaRPr>
          </a:p>
        </p:txBody>
      </p:sp>
      <p:sp>
        <p:nvSpPr>
          <p:cNvPr id="12" name="Text 10">
            <a:extLst>
              <a:ext uri="{FF2B5EF4-FFF2-40B4-BE49-F238E27FC236}">
                <a16:creationId xmlns:a16="http://schemas.microsoft.com/office/drawing/2014/main" id="{98330BD6-D6F2-7A1C-CC11-2C694253C310}"/>
              </a:ext>
            </a:extLst>
          </p:cNvPr>
          <p:cNvSpPr/>
          <p:nvPr/>
        </p:nvSpPr>
        <p:spPr>
          <a:xfrm>
            <a:off x="356990" y="6245415"/>
            <a:ext cx="5943124"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Automated tax rule application.</a:t>
            </a:r>
            <a:endParaRPr lang="en-US" sz="20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18419A0F-397E-0117-7BA2-EB4CC22058D5}"/>
              </a:ext>
            </a:extLst>
          </p:cNvPr>
          <p:cNvSpPr/>
          <p:nvPr/>
        </p:nvSpPr>
        <p:spPr>
          <a:xfrm>
            <a:off x="356990" y="2358844"/>
            <a:ext cx="2827377" cy="353378"/>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AI &amp; Analytics</a:t>
            </a:r>
            <a:endParaRPr lang="en-US" sz="2000"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6432FF38-F49B-18C7-BBB7-E32A55808E0A}"/>
              </a:ext>
            </a:extLst>
          </p:cNvPr>
          <p:cNvSpPr/>
          <p:nvPr/>
        </p:nvSpPr>
        <p:spPr>
          <a:xfrm>
            <a:off x="356990" y="2847834"/>
            <a:ext cx="5943005" cy="723900"/>
          </a:xfrm>
          <a:prstGeom prst="rect">
            <a:avLst/>
          </a:prstGeom>
          <a:noFill/>
          <a:ln/>
        </p:spPr>
        <p:txBody>
          <a:bodyPr wrap="squar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Fraud detection: flagging duplicate claims, unusually high amounts, and suspicious patterns.</a:t>
            </a:r>
            <a:endParaRPr lang="en-US" sz="2000"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E906AF4D-FA92-813B-3E7C-6277C372B307}"/>
              </a:ext>
            </a:extLst>
          </p:cNvPr>
          <p:cNvSpPr/>
          <p:nvPr/>
        </p:nvSpPr>
        <p:spPr>
          <a:xfrm>
            <a:off x="356990" y="3650792"/>
            <a:ext cx="5943005"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Predictive insights for HR/Admins.</a:t>
            </a:r>
            <a:endParaRPr lang="en-US" sz="2000"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98E5683B-F67A-9D76-5528-518FB7BA56BF}"/>
              </a:ext>
            </a:extLst>
          </p:cNvPr>
          <p:cNvSpPr/>
          <p:nvPr/>
        </p:nvSpPr>
        <p:spPr>
          <a:xfrm>
            <a:off x="6104810" y="4658099"/>
            <a:ext cx="2827377" cy="353378"/>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Transparency</a:t>
            </a:r>
            <a:endParaRPr lang="en-US" sz="2000" dirty="0">
              <a:latin typeface="Times New Roman" panose="02020603050405020304" pitchFamily="18" charset="0"/>
              <a:cs typeface="Times New Roman" panose="02020603050405020304" pitchFamily="18" charset="0"/>
            </a:endParaRPr>
          </a:p>
        </p:txBody>
      </p:sp>
      <p:sp>
        <p:nvSpPr>
          <p:cNvPr id="19" name="Text 17">
            <a:extLst>
              <a:ext uri="{FF2B5EF4-FFF2-40B4-BE49-F238E27FC236}">
                <a16:creationId xmlns:a16="http://schemas.microsoft.com/office/drawing/2014/main" id="{BDD0A04C-3120-F8C4-3A36-E98D3F3F6C7B}"/>
              </a:ext>
            </a:extLst>
          </p:cNvPr>
          <p:cNvSpPr/>
          <p:nvPr/>
        </p:nvSpPr>
        <p:spPr>
          <a:xfrm>
            <a:off x="6104810" y="5147089"/>
            <a:ext cx="5943124" cy="723900"/>
          </a:xfrm>
          <a:prstGeom prst="rect">
            <a:avLst/>
          </a:prstGeom>
          <a:noFill/>
          <a:ln/>
        </p:spPr>
        <p:txBody>
          <a:bodyPr wrap="squar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Employees can track claims and policies in real time.</a:t>
            </a:r>
            <a:endParaRPr lang="en-US" sz="2000" dirty="0">
              <a:latin typeface="Times New Roman" panose="02020603050405020304" pitchFamily="18" charset="0"/>
              <a:cs typeface="Times New Roman" panose="02020603050405020304" pitchFamily="18" charset="0"/>
            </a:endParaRPr>
          </a:p>
        </p:txBody>
      </p:sp>
      <p:sp>
        <p:nvSpPr>
          <p:cNvPr id="20" name="Text 18">
            <a:extLst>
              <a:ext uri="{FF2B5EF4-FFF2-40B4-BE49-F238E27FC236}">
                <a16:creationId xmlns:a16="http://schemas.microsoft.com/office/drawing/2014/main" id="{AE58E799-4B0B-6409-8F1E-5211C1C7F2FF}"/>
              </a:ext>
            </a:extLst>
          </p:cNvPr>
          <p:cNvSpPr/>
          <p:nvPr/>
        </p:nvSpPr>
        <p:spPr>
          <a:xfrm>
            <a:off x="6104810" y="5950047"/>
            <a:ext cx="5943124" cy="361950"/>
          </a:xfrm>
          <a:prstGeom prst="rect">
            <a:avLst/>
          </a:prstGeom>
          <a:noFill/>
          <a:ln/>
        </p:spPr>
        <p:txBody>
          <a:bodyPr wrap="none" lIns="0" tIns="0" rIns="0" bIns="0" rtlCol="0" anchor="t"/>
          <a:lstStyle/>
          <a:p>
            <a:pPr marL="342900" indent="-342900" algn="l">
              <a:lnSpc>
                <a:spcPts val="28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Automated notifications and reminders (email/SMS).</a:t>
            </a:r>
            <a:endParaRPr lang="en-US" sz="2000"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41AA96E-322A-9BA3-696B-14AA34BBCB3D}"/>
              </a:ext>
            </a:extLst>
          </p:cNvPr>
          <p:cNvCxnSpPr/>
          <p:nvPr/>
        </p:nvCxnSpPr>
        <p:spPr>
          <a:xfrm>
            <a:off x="5917914" y="4351209"/>
            <a:ext cx="0" cy="2424597"/>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D5FEDBB2-D4C5-4870-5330-89D1F646315E}"/>
              </a:ext>
            </a:extLst>
          </p:cNvPr>
          <p:cNvCxnSpPr/>
          <p:nvPr/>
        </p:nvCxnSpPr>
        <p:spPr>
          <a:xfrm>
            <a:off x="309919" y="2208944"/>
            <a:ext cx="569018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68639875-0300-C5FB-70BE-B5309300506D}"/>
              </a:ext>
            </a:extLst>
          </p:cNvPr>
          <p:cNvCxnSpPr>
            <a:cxnSpLocks/>
          </p:cNvCxnSpPr>
          <p:nvPr/>
        </p:nvCxnSpPr>
        <p:spPr>
          <a:xfrm>
            <a:off x="309919" y="4109663"/>
            <a:ext cx="5690189" cy="0"/>
          </a:xfrm>
          <a:prstGeom prst="line">
            <a:avLst/>
          </a:prstGeom>
        </p:spPr>
        <p:style>
          <a:lnRef idx="3">
            <a:schemeClr val="accent1"/>
          </a:lnRef>
          <a:fillRef idx="0">
            <a:schemeClr val="accent1"/>
          </a:fillRef>
          <a:effectRef idx="2">
            <a:schemeClr val="accent1"/>
          </a:effectRef>
          <a:fontRef idx="minor">
            <a:schemeClr val="tx1"/>
          </a:fontRef>
        </p:style>
      </p:cxnSp>
      <p:pic>
        <p:nvPicPr>
          <p:cNvPr id="3074" name="Picture 2" descr="Ai login Vectors - Download Free High-Quality Vectors from Freepik | Freepik">
            <a:extLst>
              <a:ext uri="{FF2B5EF4-FFF2-40B4-BE49-F238E27FC236}">
                <a16:creationId xmlns:a16="http://schemas.microsoft.com/office/drawing/2014/main" id="{26FE1A71-1DE6-5C1C-B2F0-D32EBB87EB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44" t="7962" r="10818" b="11388"/>
          <a:stretch>
            <a:fillRect/>
          </a:stretch>
        </p:blipFill>
        <p:spPr bwMode="auto">
          <a:xfrm>
            <a:off x="7629023" y="1240274"/>
            <a:ext cx="3703409" cy="349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49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BBD2E4F-5B92-74AA-1546-0936982578F6}"/>
              </a:ext>
            </a:extLst>
          </p:cNvPr>
          <p:cNvSpPr/>
          <p:nvPr/>
        </p:nvSpPr>
        <p:spPr>
          <a:xfrm>
            <a:off x="341214" y="127593"/>
            <a:ext cx="4375547" cy="464106"/>
          </a:xfrm>
          <a:prstGeom prst="rect">
            <a:avLst/>
          </a:prstGeom>
          <a:noFill/>
          <a:ln/>
        </p:spPr>
        <p:txBody>
          <a:bodyPr wrap="none" lIns="0" tIns="0" rIns="0" bIns="0" rtlCol="0" anchor="t"/>
          <a:lstStyle/>
          <a:p>
            <a:pPr marL="0" indent="0" algn="l">
              <a:lnSpc>
                <a:spcPts val="36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System Users &amp; Roles</a:t>
            </a:r>
            <a:endParaRPr lang="en-US" sz="3600"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38C84C19-11B4-4C5B-5A69-AB89A7598275}"/>
              </a:ext>
            </a:extLst>
          </p:cNvPr>
          <p:cNvSpPr/>
          <p:nvPr/>
        </p:nvSpPr>
        <p:spPr>
          <a:xfrm>
            <a:off x="341214" y="740999"/>
            <a:ext cx="7319050" cy="2911593"/>
          </a:xfrm>
          <a:prstGeom prst="roundRect">
            <a:avLst>
              <a:gd name="adj" fmla="val 2381"/>
            </a:avLst>
          </a:prstGeom>
          <a:solidFill>
            <a:srgbClr val="DADBF1"/>
          </a:solidFill>
          <a:ln w="19050">
            <a:noFill/>
            <a:prstDash val="solid"/>
          </a:ln>
        </p:spPr>
      </p:sp>
      <p:sp>
        <p:nvSpPr>
          <p:cNvPr id="4" name="Shape 2">
            <a:extLst>
              <a:ext uri="{FF2B5EF4-FFF2-40B4-BE49-F238E27FC236}">
                <a16:creationId xmlns:a16="http://schemas.microsoft.com/office/drawing/2014/main" id="{019391C3-8233-0124-E1FE-10E022D2AFEE}"/>
              </a:ext>
            </a:extLst>
          </p:cNvPr>
          <p:cNvSpPr/>
          <p:nvPr/>
        </p:nvSpPr>
        <p:spPr>
          <a:xfrm>
            <a:off x="513770" y="852200"/>
            <a:ext cx="545739" cy="517458"/>
          </a:xfrm>
          <a:prstGeom prst="roundRect">
            <a:avLst>
              <a:gd name="adj" fmla="val 16415642"/>
            </a:avLst>
          </a:prstGeom>
          <a:solidFill>
            <a:srgbClr val="4950BC"/>
          </a:solidFill>
          <a:ln/>
        </p:spPr>
      </p:sp>
      <p:pic>
        <p:nvPicPr>
          <p:cNvPr id="5" name="Image 0" descr="preencoded.png">
            <a:extLst>
              <a:ext uri="{FF2B5EF4-FFF2-40B4-BE49-F238E27FC236}">
                <a16:creationId xmlns:a16="http://schemas.microsoft.com/office/drawing/2014/main" id="{E9A118CE-8429-D1D8-9353-5D7F16D77E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885" y="970853"/>
            <a:ext cx="245572" cy="245572"/>
          </a:xfrm>
          <a:prstGeom prst="rect">
            <a:avLst/>
          </a:prstGeom>
        </p:spPr>
      </p:pic>
      <p:sp>
        <p:nvSpPr>
          <p:cNvPr id="6" name="Text 3">
            <a:extLst>
              <a:ext uri="{FF2B5EF4-FFF2-40B4-BE49-F238E27FC236}">
                <a16:creationId xmlns:a16="http://schemas.microsoft.com/office/drawing/2014/main" id="{F7BBB470-C3BD-0C92-E7A7-102F38CF6DA5}"/>
              </a:ext>
            </a:extLst>
          </p:cNvPr>
          <p:cNvSpPr/>
          <p:nvPr/>
        </p:nvSpPr>
        <p:spPr>
          <a:xfrm>
            <a:off x="534454" y="1465075"/>
            <a:ext cx="2274071" cy="269459"/>
          </a:xfrm>
          <a:prstGeom prst="rect">
            <a:avLst/>
          </a:prstGeom>
          <a:noFill/>
          <a:ln/>
        </p:spPr>
        <p:txBody>
          <a:bodyPr wrap="none" lIns="0" tIns="0" rIns="0" bIns="0" rtlCol="0" anchor="t"/>
          <a:lstStyle/>
          <a:p>
            <a:pPr marL="0" indent="0" algn="l">
              <a:lnSpc>
                <a:spcPts val="22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Employee</a:t>
            </a:r>
            <a:endParaRPr lang="en-US" sz="20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6DC5E148-3DBB-C529-5B70-688E71519892}"/>
              </a:ext>
            </a:extLst>
          </p:cNvPr>
          <p:cNvSpPr/>
          <p:nvPr/>
        </p:nvSpPr>
        <p:spPr>
          <a:xfrm>
            <a:off x="534455" y="1866924"/>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Register/login</a:t>
            </a:r>
            <a:endParaRPr lang="en-US" sz="200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80990BFC-2991-E2AB-5AA5-2C9CAFEEBC2D}"/>
              </a:ext>
            </a:extLst>
          </p:cNvPr>
          <p:cNvSpPr/>
          <p:nvPr/>
        </p:nvSpPr>
        <p:spPr>
          <a:xfrm>
            <a:off x="534455" y="2228755"/>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View policy details</a:t>
            </a:r>
            <a:endParaRPr lang="en-US" sz="20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1CC3F40C-C81A-B7BB-D3F5-0E349C05F5F5}"/>
              </a:ext>
            </a:extLst>
          </p:cNvPr>
          <p:cNvSpPr/>
          <p:nvPr/>
        </p:nvSpPr>
        <p:spPr>
          <a:xfrm>
            <a:off x="534455" y="2590586"/>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Submit claims</a:t>
            </a:r>
            <a:endParaRPr lang="en-US" sz="20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30890850-5470-B2D5-B9A0-6EA622C9139A}"/>
              </a:ext>
            </a:extLst>
          </p:cNvPr>
          <p:cNvSpPr/>
          <p:nvPr/>
        </p:nvSpPr>
        <p:spPr>
          <a:xfrm>
            <a:off x="534455" y="2952417"/>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Upload documents</a:t>
            </a:r>
            <a:endParaRPr lang="en-US" sz="20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3D4BEDD2-AB4D-195F-87C9-45884013942F}"/>
              </a:ext>
            </a:extLst>
          </p:cNvPr>
          <p:cNvSpPr/>
          <p:nvPr/>
        </p:nvSpPr>
        <p:spPr>
          <a:xfrm>
            <a:off x="534455" y="3314248"/>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Track status</a:t>
            </a:r>
            <a:endParaRPr lang="en-US" sz="20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F2F79CFD-82D5-93B2-6C25-2F7873BC53A7}"/>
              </a:ext>
            </a:extLst>
          </p:cNvPr>
          <p:cNvSpPr/>
          <p:nvPr/>
        </p:nvSpPr>
        <p:spPr>
          <a:xfrm>
            <a:off x="3541278" y="813887"/>
            <a:ext cx="545739" cy="517458"/>
          </a:xfrm>
          <a:prstGeom prst="roundRect">
            <a:avLst>
              <a:gd name="adj" fmla="val 16415642"/>
            </a:avLst>
          </a:prstGeom>
          <a:solidFill>
            <a:srgbClr val="4950BC"/>
          </a:solidFill>
          <a:ln/>
        </p:spPr>
      </p:sp>
      <p:pic>
        <p:nvPicPr>
          <p:cNvPr id="14" name="Image 1" descr="preencoded.png">
            <a:extLst>
              <a:ext uri="{FF2B5EF4-FFF2-40B4-BE49-F238E27FC236}">
                <a16:creationId xmlns:a16="http://schemas.microsoft.com/office/drawing/2014/main" id="{A1292334-8461-1CC2-AF9B-AD92083E7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394" y="932540"/>
            <a:ext cx="245572" cy="245572"/>
          </a:xfrm>
          <a:prstGeom prst="rect">
            <a:avLst/>
          </a:prstGeom>
        </p:spPr>
      </p:pic>
      <p:sp>
        <p:nvSpPr>
          <p:cNvPr id="15" name="Text 11">
            <a:extLst>
              <a:ext uri="{FF2B5EF4-FFF2-40B4-BE49-F238E27FC236}">
                <a16:creationId xmlns:a16="http://schemas.microsoft.com/office/drawing/2014/main" id="{28B8160B-647C-41B6-C45C-904FCBBB204D}"/>
              </a:ext>
            </a:extLst>
          </p:cNvPr>
          <p:cNvSpPr/>
          <p:nvPr/>
        </p:nvSpPr>
        <p:spPr>
          <a:xfrm>
            <a:off x="3525032" y="1471629"/>
            <a:ext cx="2274071" cy="269459"/>
          </a:xfrm>
          <a:prstGeom prst="rect">
            <a:avLst/>
          </a:prstGeom>
          <a:noFill/>
          <a:ln/>
        </p:spPr>
        <p:txBody>
          <a:bodyPr wrap="none" lIns="0" tIns="0" rIns="0" bIns="0" rtlCol="0" anchor="t"/>
          <a:lstStyle/>
          <a:p>
            <a:pPr marL="0" indent="0" algn="l">
              <a:lnSpc>
                <a:spcPts val="22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Agent</a:t>
            </a:r>
            <a:endParaRPr lang="en-US" sz="2000" dirty="0">
              <a:latin typeface="Times New Roman" panose="02020603050405020304" pitchFamily="18" charset="0"/>
              <a:cs typeface="Times New Roman" panose="02020603050405020304" pitchFamily="18" charset="0"/>
            </a:endParaRPr>
          </a:p>
        </p:txBody>
      </p:sp>
      <p:sp>
        <p:nvSpPr>
          <p:cNvPr id="16" name="Text 12">
            <a:extLst>
              <a:ext uri="{FF2B5EF4-FFF2-40B4-BE49-F238E27FC236}">
                <a16:creationId xmlns:a16="http://schemas.microsoft.com/office/drawing/2014/main" id="{F5DB4C87-8E9C-505E-3A6B-A7C4911CCA24}"/>
              </a:ext>
            </a:extLst>
          </p:cNvPr>
          <p:cNvSpPr/>
          <p:nvPr/>
        </p:nvSpPr>
        <p:spPr>
          <a:xfrm>
            <a:off x="3565011" y="1866924"/>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Manage employee queries</a:t>
            </a:r>
            <a:endParaRPr lang="en-US" sz="2000" dirty="0">
              <a:latin typeface="Times New Roman" panose="02020603050405020304" pitchFamily="18" charset="0"/>
              <a:cs typeface="Times New Roman" panose="02020603050405020304" pitchFamily="18" charset="0"/>
            </a:endParaRPr>
          </a:p>
        </p:txBody>
      </p:sp>
      <p:sp>
        <p:nvSpPr>
          <p:cNvPr id="17" name="Text 13">
            <a:extLst>
              <a:ext uri="{FF2B5EF4-FFF2-40B4-BE49-F238E27FC236}">
                <a16:creationId xmlns:a16="http://schemas.microsoft.com/office/drawing/2014/main" id="{4595BF4D-48DA-F744-B449-08A6EBDEC50A}"/>
              </a:ext>
            </a:extLst>
          </p:cNvPr>
          <p:cNvSpPr/>
          <p:nvPr/>
        </p:nvSpPr>
        <p:spPr>
          <a:xfrm>
            <a:off x="3565012" y="2356373"/>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Update availability</a:t>
            </a:r>
            <a:endParaRPr lang="en-US" sz="2000" dirty="0">
              <a:latin typeface="Times New Roman" panose="02020603050405020304" pitchFamily="18" charset="0"/>
              <a:cs typeface="Times New Roman" panose="02020603050405020304" pitchFamily="18" charset="0"/>
            </a:endParaRPr>
          </a:p>
        </p:txBody>
      </p:sp>
      <p:sp>
        <p:nvSpPr>
          <p:cNvPr id="18" name="Text 14">
            <a:extLst>
              <a:ext uri="{FF2B5EF4-FFF2-40B4-BE49-F238E27FC236}">
                <a16:creationId xmlns:a16="http://schemas.microsoft.com/office/drawing/2014/main" id="{92C74139-C15B-FC88-06D5-731740807724}"/>
              </a:ext>
            </a:extLst>
          </p:cNvPr>
          <p:cNvSpPr/>
          <p:nvPr/>
        </p:nvSpPr>
        <p:spPr>
          <a:xfrm>
            <a:off x="3565012" y="2844835"/>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Assist employees in claim process</a:t>
            </a:r>
            <a:endParaRPr lang="en-US" sz="2000" dirty="0">
              <a:latin typeface="Times New Roman" panose="02020603050405020304" pitchFamily="18" charset="0"/>
              <a:cs typeface="Times New Roman" panose="02020603050405020304" pitchFamily="18" charset="0"/>
            </a:endParaRPr>
          </a:p>
        </p:txBody>
      </p:sp>
      <p:sp>
        <p:nvSpPr>
          <p:cNvPr id="19" name="Shape 15">
            <a:extLst>
              <a:ext uri="{FF2B5EF4-FFF2-40B4-BE49-F238E27FC236}">
                <a16:creationId xmlns:a16="http://schemas.microsoft.com/office/drawing/2014/main" id="{FF04BF36-DC1F-7D77-22B3-25423AADD949}"/>
              </a:ext>
            </a:extLst>
          </p:cNvPr>
          <p:cNvSpPr/>
          <p:nvPr/>
        </p:nvSpPr>
        <p:spPr>
          <a:xfrm>
            <a:off x="341214" y="3801892"/>
            <a:ext cx="7319050" cy="2706204"/>
          </a:xfrm>
          <a:prstGeom prst="roundRect">
            <a:avLst>
              <a:gd name="adj" fmla="val 2677"/>
            </a:avLst>
          </a:prstGeom>
          <a:solidFill>
            <a:srgbClr val="DADBF1"/>
          </a:solidFill>
          <a:ln w="19050">
            <a:noFill/>
            <a:prstDash val="solid"/>
          </a:ln>
        </p:spPr>
      </p:sp>
      <p:sp>
        <p:nvSpPr>
          <p:cNvPr id="20" name="Shape 16">
            <a:extLst>
              <a:ext uri="{FF2B5EF4-FFF2-40B4-BE49-F238E27FC236}">
                <a16:creationId xmlns:a16="http://schemas.microsoft.com/office/drawing/2014/main" id="{FF653E0E-3702-641A-2D75-67146C6C6081}"/>
              </a:ext>
            </a:extLst>
          </p:cNvPr>
          <p:cNvSpPr/>
          <p:nvPr/>
        </p:nvSpPr>
        <p:spPr>
          <a:xfrm>
            <a:off x="513770" y="4009365"/>
            <a:ext cx="545739" cy="517458"/>
          </a:xfrm>
          <a:prstGeom prst="roundRect">
            <a:avLst>
              <a:gd name="adj" fmla="val 16415642"/>
            </a:avLst>
          </a:prstGeom>
          <a:solidFill>
            <a:srgbClr val="4950BC"/>
          </a:solidFill>
          <a:ln/>
        </p:spPr>
      </p:sp>
      <p:pic>
        <p:nvPicPr>
          <p:cNvPr id="21" name="Image 2" descr="preencoded.png">
            <a:extLst>
              <a:ext uri="{FF2B5EF4-FFF2-40B4-BE49-F238E27FC236}">
                <a16:creationId xmlns:a16="http://schemas.microsoft.com/office/drawing/2014/main" id="{C40B10DB-8AA1-6668-9AFE-0D17094191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885" y="4128019"/>
            <a:ext cx="245572" cy="245572"/>
          </a:xfrm>
          <a:prstGeom prst="rect">
            <a:avLst/>
          </a:prstGeom>
        </p:spPr>
      </p:pic>
      <p:sp>
        <p:nvSpPr>
          <p:cNvPr id="22" name="Text 17">
            <a:extLst>
              <a:ext uri="{FF2B5EF4-FFF2-40B4-BE49-F238E27FC236}">
                <a16:creationId xmlns:a16="http://schemas.microsoft.com/office/drawing/2014/main" id="{2565E294-485C-A049-5EE9-BC2938A83236}"/>
              </a:ext>
            </a:extLst>
          </p:cNvPr>
          <p:cNvSpPr/>
          <p:nvPr/>
        </p:nvSpPr>
        <p:spPr>
          <a:xfrm>
            <a:off x="534453" y="4592181"/>
            <a:ext cx="2274071" cy="269459"/>
          </a:xfrm>
          <a:prstGeom prst="rect">
            <a:avLst/>
          </a:prstGeom>
          <a:noFill/>
          <a:ln/>
        </p:spPr>
        <p:txBody>
          <a:bodyPr wrap="none" lIns="0" tIns="0" rIns="0" bIns="0" rtlCol="0" anchor="t"/>
          <a:lstStyle/>
          <a:p>
            <a:pPr marL="0" indent="0" algn="l">
              <a:lnSpc>
                <a:spcPts val="22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HR Admin</a:t>
            </a:r>
            <a:endParaRPr lang="en-US" sz="2000" dirty="0">
              <a:latin typeface="Times New Roman" panose="02020603050405020304" pitchFamily="18" charset="0"/>
              <a:cs typeface="Times New Roman" panose="02020603050405020304" pitchFamily="18" charset="0"/>
            </a:endParaRPr>
          </a:p>
        </p:txBody>
      </p:sp>
      <p:sp>
        <p:nvSpPr>
          <p:cNvPr id="23" name="Text 18">
            <a:extLst>
              <a:ext uri="{FF2B5EF4-FFF2-40B4-BE49-F238E27FC236}">
                <a16:creationId xmlns:a16="http://schemas.microsoft.com/office/drawing/2014/main" id="{C59DEC0F-6098-DC39-BBEF-F7E0A0EAF4C1}"/>
              </a:ext>
            </a:extLst>
          </p:cNvPr>
          <p:cNvSpPr/>
          <p:nvPr/>
        </p:nvSpPr>
        <p:spPr>
          <a:xfrm>
            <a:off x="534454" y="4994031"/>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Add employees</a:t>
            </a:r>
            <a:endParaRPr lang="en-US" sz="2000" dirty="0">
              <a:latin typeface="Times New Roman" panose="02020603050405020304" pitchFamily="18" charset="0"/>
              <a:cs typeface="Times New Roman" panose="02020603050405020304" pitchFamily="18" charset="0"/>
            </a:endParaRPr>
          </a:p>
        </p:txBody>
      </p:sp>
      <p:sp>
        <p:nvSpPr>
          <p:cNvPr id="24" name="Text 19">
            <a:extLst>
              <a:ext uri="{FF2B5EF4-FFF2-40B4-BE49-F238E27FC236}">
                <a16:creationId xmlns:a16="http://schemas.microsoft.com/office/drawing/2014/main" id="{6A8D0376-C33A-B73D-25BD-26DE3553E396}"/>
              </a:ext>
            </a:extLst>
          </p:cNvPr>
          <p:cNvSpPr/>
          <p:nvPr/>
        </p:nvSpPr>
        <p:spPr>
          <a:xfrm>
            <a:off x="534454" y="5355862"/>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Approve/reject claims</a:t>
            </a:r>
            <a:endParaRPr lang="en-US" sz="2000" dirty="0">
              <a:latin typeface="Times New Roman" panose="02020603050405020304" pitchFamily="18" charset="0"/>
              <a:cs typeface="Times New Roman" panose="02020603050405020304" pitchFamily="18" charset="0"/>
            </a:endParaRPr>
          </a:p>
        </p:txBody>
      </p:sp>
      <p:sp>
        <p:nvSpPr>
          <p:cNvPr id="25" name="Text 20">
            <a:extLst>
              <a:ext uri="{FF2B5EF4-FFF2-40B4-BE49-F238E27FC236}">
                <a16:creationId xmlns:a16="http://schemas.microsoft.com/office/drawing/2014/main" id="{0977F0B7-0762-C1E4-076C-6BEAAA274CE5}"/>
              </a:ext>
            </a:extLst>
          </p:cNvPr>
          <p:cNvSpPr/>
          <p:nvPr/>
        </p:nvSpPr>
        <p:spPr>
          <a:xfrm>
            <a:off x="534454" y="5717693"/>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Manage policies</a:t>
            </a:r>
            <a:endParaRPr lang="en-US" sz="2000" dirty="0">
              <a:latin typeface="Times New Roman" panose="02020603050405020304" pitchFamily="18" charset="0"/>
              <a:cs typeface="Times New Roman" panose="02020603050405020304" pitchFamily="18" charset="0"/>
            </a:endParaRPr>
          </a:p>
        </p:txBody>
      </p:sp>
      <p:sp>
        <p:nvSpPr>
          <p:cNvPr id="26" name="Text 21">
            <a:extLst>
              <a:ext uri="{FF2B5EF4-FFF2-40B4-BE49-F238E27FC236}">
                <a16:creationId xmlns:a16="http://schemas.microsoft.com/office/drawing/2014/main" id="{23ACECAD-9439-F886-C087-714BE5FB909F}"/>
              </a:ext>
            </a:extLst>
          </p:cNvPr>
          <p:cNvSpPr/>
          <p:nvPr/>
        </p:nvSpPr>
        <p:spPr>
          <a:xfrm>
            <a:off x="534454" y="6079524"/>
            <a:ext cx="6061234"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Generate reports</a:t>
            </a:r>
            <a:endParaRPr lang="en-US" sz="2000" dirty="0">
              <a:latin typeface="Times New Roman" panose="02020603050405020304" pitchFamily="18" charset="0"/>
              <a:cs typeface="Times New Roman" panose="02020603050405020304" pitchFamily="18" charset="0"/>
            </a:endParaRPr>
          </a:p>
        </p:txBody>
      </p:sp>
      <p:sp>
        <p:nvSpPr>
          <p:cNvPr id="28" name="Shape 23">
            <a:extLst>
              <a:ext uri="{FF2B5EF4-FFF2-40B4-BE49-F238E27FC236}">
                <a16:creationId xmlns:a16="http://schemas.microsoft.com/office/drawing/2014/main" id="{D688BF36-23EE-8A17-E3A3-A518B2FA8B31}"/>
              </a:ext>
            </a:extLst>
          </p:cNvPr>
          <p:cNvSpPr/>
          <p:nvPr/>
        </p:nvSpPr>
        <p:spPr>
          <a:xfrm>
            <a:off x="3539103" y="3905578"/>
            <a:ext cx="545739" cy="517458"/>
          </a:xfrm>
          <a:prstGeom prst="roundRect">
            <a:avLst>
              <a:gd name="adj" fmla="val 16415642"/>
            </a:avLst>
          </a:prstGeom>
          <a:solidFill>
            <a:srgbClr val="4950BC"/>
          </a:solidFill>
          <a:ln/>
        </p:spPr>
      </p:sp>
      <p:pic>
        <p:nvPicPr>
          <p:cNvPr id="29" name="Image 3" descr="preencoded.png">
            <a:extLst>
              <a:ext uri="{FF2B5EF4-FFF2-40B4-BE49-F238E27FC236}">
                <a16:creationId xmlns:a16="http://schemas.microsoft.com/office/drawing/2014/main" id="{9E88711C-CB27-FE67-AD2F-EBF78FFF48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219" y="4024232"/>
            <a:ext cx="245572" cy="245572"/>
          </a:xfrm>
          <a:prstGeom prst="rect">
            <a:avLst/>
          </a:prstGeom>
        </p:spPr>
      </p:pic>
      <p:sp>
        <p:nvSpPr>
          <p:cNvPr id="30" name="Text 24">
            <a:extLst>
              <a:ext uri="{FF2B5EF4-FFF2-40B4-BE49-F238E27FC236}">
                <a16:creationId xmlns:a16="http://schemas.microsoft.com/office/drawing/2014/main" id="{9858D9BF-0058-9DB0-BA62-EE5BE7CE23E1}"/>
              </a:ext>
            </a:extLst>
          </p:cNvPr>
          <p:cNvSpPr/>
          <p:nvPr/>
        </p:nvSpPr>
        <p:spPr>
          <a:xfrm>
            <a:off x="3579725" y="4615115"/>
            <a:ext cx="2274071" cy="269459"/>
          </a:xfrm>
          <a:prstGeom prst="rect">
            <a:avLst/>
          </a:prstGeom>
          <a:noFill/>
          <a:ln/>
        </p:spPr>
        <p:txBody>
          <a:bodyPr wrap="none" lIns="0" tIns="0" rIns="0" bIns="0" rtlCol="0" anchor="t"/>
          <a:lstStyle/>
          <a:p>
            <a:pPr marL="0" indent="0" algn="l">
              <a:lnSpc>
                <a:spcPts val="22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System Admin</a:t>
            </a:r>
            <a:endParaRPr lang="en-US" sz="2000" dirty="0">
              <a:latin typeface="Times New Roman" panose="02020603050405020304" pitchFamily="18" charset="0"/>
              <a:cs typeface="Times New Roman" panose="02020603050405020304" pitchFamily="18" charset="0"/>
            </a:endParaRPr>
          </a:p>
        </p:txBody>
      </p:sp>
      <p:sp>
        <p:nvSpPr>
          <p:cNvPr id="31" name="Text 25">
            <a:extLst>
              <a:ext uri="{FF2B5EF4-FFF2-40B4-BE49-F238E27FC236}">
                <a16:creationId xmlns:a16="http://schemas.microsoft.com/office/drawing/2014/main" id="{0BC5D6E1-4B81-9C8A-7E6E-1195AC1C6713}"/>
              </a:ext>
            </a:extLst>
          </p:cNvPr>
          <p:cNvSpPr/>
          <p:nvPr/>
        </p:nvSpPr>
        <p:spPr>
          <a:xfrm>
            <a:off x="3692219" y="5044576"/>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Manage all roles</a:t>
            </a:r>
            <a:endParaRPr lang="en-US" sz="2000" dirty="0">
              <a:latin typeface="Times New Roman" panose="02020603050405020304" pitchFamily="18" charset="0"/>
              <a:cs typeface="Times New Roman" panose="02020603050405020304" pitchFamily="18" charset="0"/>
            </a:endParaRPr>
          </a:p>
        </p:txBody>
      </p:sp>
      <p:sp>
        <p:nvSpPr>
          <p:cNvPr id="32" name="Text 26">
            <a:extLst>
              <a:ext uri="{FF2B5EF4-FFF2-40B4-BE49-F238E27FC236}">
                <a16:creationId xmlns:a16="http://schemas.microsoft.com/office/drawing/2014/main" id="{BDDA58E3-8698-40BF-EEB1-2852D5C7457A}"/>
              </a:ext>
            </a:extLst>
          </p:cNvPr>
          <p:cNvSpPr/>
          <p:nvPr/>
        </p:nvSpPr>
        <p:spPr>
          <a:xfrm>
            <a:off x="3692219" y="5406407"/>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Assign permissions</a:t>
            </a:r>
            <a:endParaRPr lang="en-US" sz="2000" dirty="0">
              <a:latin typeface="Times New Roman" panose="02020603050405020304" pitchFamily="18" charset="0"/>
              <a:cs typeface="Times New Roman" panose="02020603050405020304" pitchFamily="18" charset="0"/>
            </a:endParaRPr>
          </a:p>
        </p:txBody>
      </p:sp>
      <p:sp>
        <p:nvSpPr>
          <p:cNvPr id="33" name="Text 27">
            <a:extLst>
              <a:ext uri="{FF2B5EF4-FFF2-40B4-BE49-F238E27FC236}">
                <a16:creationId xmlns:a16="http://schemas.microsoft.com/office/drawing/2014/main" id="{C999C1A2-FB04-7496-D860-BFD4315FEBEA}"/>
              </a:ext>
            </a:extLst>
          </p:cNvPr>
          <p:cNvSpPr/>
          <p:nvPr/>
        </p:nvSpPr>
        <p:spPr>
          <a:xfrm>
            <a:off x="3692219" y="5768238"/>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Configure tax rules</a:t>
            </a:r>
            <a:endParaRPr lang="en-US" sz="2000" dirty="0">
              <a:latin typeface="Times New Roman" panose="02020603050405020304" pitchFamily="18" charset="0"/>
              <a:cs typeface="Times New Roman" panose="02020603050405020304" pitchFamily="18" charset="0"/>
            </a:endParaRPr>
          </a:p>
        </p:txBody>
      </p:sp>
      <p:sp>
        <p:nvSpPr>
          <p:cNvPr id="34" name="Text 28">
            <a:extLst>
              <a:ext uri="{FF2B5EF4-FFF2-40B4-BE49-F238E27FC236}">
                <a16:creationId xmlns:a16="http://schemas.microsoft.com/office/drawing/2014/main" id="{EBA99348-5C4F-C368-047F-033ACAADF329}"/>
              </a:ext>
            </a:extLst>
          </p:cNvPr>
          <p:cNvSpPr/>
          <p:nvPr/>
        </p:nvSpPr>
        <p:spPr>
          <a:xfrm>
            <a:off x="3692219" y="6130069"/>
            <a:ext cx="6061351" cy="275875"/>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Monitor fraud detection</a:t>
            </a:r>
            <a:endParaRPr lang="en-US" sz="2000" dirty="0">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2C350B41-7DA4-8778-DC34-AD47DF1063AD}"/>
              </a:ext>
            </a:extLst>
          </p:cNvPr>
          <p:cNvCxnSpPr>
            <a:cxnSpLocks/>
          </p:cNvCxnSpPr>
          <p:nvPr/>
        </p:nvCxnSpPr>
        <p:spPr>
          <a:xfrm>
            <a:off x="3314700" y="813887"/>
            <a:ext cx="0" cy="2737923"/>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A2F5B5A9-1011-3F68-A5CD-E02452E4B03C}"/>
              </a:ext>
            </a:extLst>
          </p:cNvPr>
          <p:cNvCxnSpPr/>
          <p:nvPr/>
        </p:nvCxnSpPr>
        <p:spPr>
          <a:xfrm>
            <a:off x="3327400" y="3855001"/>
            <a:ext cx="0" cy="2599985"/>
          </a:xfrm>
          <a:prstGeom prst="line">
            <a:avLst/>
          </a:prstGeom>
        </p:spPr>
        <p:style>
          <a:lnRef idx="3">
            <a:schemeClr val="accent6"/>
          </a:lnRef>
          <a:fillRef idx="0">
            <a:schemeClr val="accent6"/>
          </a:fillRef>
          <a:effectRef idx="2">
            <a:schemeClr val="accent6"/>
          </a:effectRef>
          <a:fontRef idx="minor">
            <a:schemeClr val="tx1"/>
          </a:fontRef>
        </p:style>
      </p:cxnSp>
      <p:pic>
        <p:nvPicPr>
          <p:cNvPr id="4098" name="Picture 2" descr="Page 2 | Ai login Images - Free Download on Freepik">
            <a:extLst>
              <a:ext uri="{FF2B5EF4-FFF2-40B4-BE49-F238E27FC236}">
                <a16:creationId xmlns:a16="http://schemas.microsoft.com/office/drawing/2014/main" id="{DFD7F97E-4770-CB3A-1C6A-C222B5BAF9A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58" t="-34" r="4956" b="4513"/>
          <a:stretch>
            <a:fillRect/>
          </a:stretch>
        </p:blipFill>
        <p:spPr bwMode="auto">
          <a:xfrm>
            <a:off x="7660264" y="1011738"/>
            <a:ext cx="4186327" cy="448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060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A9953AF-D954-1A5E-B651-5E264BD4E234}"/>
              </a:ext>
            </a:extLst>
          </p:cNvPr>
          <p:cNvSpPr/>
          <p:nvPr/>
        </p:nvSpPr>
        <p:spPr>
          <a:xfrm>
            <a:off x="355600" y="223581"/>
            <a:ext cx="4505444" cy="391358"/>
          </a:xfrm>
          <a:prstGeom prst="rect">
            <a:avLst/>
          </a:prstGeom>
          <a:noFill/>
          <a:ln/>
        </p:spPr>
        <p:txBody>
          <a:bodyPr wrap="none" lIns="0" tIns="0" rIns="0" bIns="0" rtlCol="0" anchor="t"/>
          <a:lstStyle/>
          <a:p>
            <a:pPr marL="0" indent="0" algn="l">
              <a:lnSpc>
                <a:spcPts val="30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System Features</a:t>
            </a:r>
            <a:endParaRPr lang="en-US" sz="3600" dirty="0">
              <a:latin typeface="Times New Roman" panose="02020603050405020304" pitchFamily="18" charset="0"/>
              <a:cs typeface="Times New Roman" panose="02020603050405020304" pitchFamily="18" charset="0"/>
            </a:endParaRPr>
          </a:p>
        </p:txBody>
      </p:sp>
      <p:sp>
        <p:nvSpPr>
          <p:cNvPr id="4" name="Shape 2">
            <a:extLst>
              <a:ext uri="{FF2B5EF4-FFF2-40B4-BE49-F238E27FC236}">
                <a16:creationId xmlns:a16="http://schemas.microsoft.com/office/drawing/2014/main" id="{903BF4A4-A23F-EE48-2C9F-FA4FE7CF3AD3}"/>
              </a:ext>
            </a:extLst>
          </p:cNvPr>
          <p:cNvSpPr/>
          <p:nvPr/>
        </p:nvSpPr>
        <p:spPr>
          <a:xfrm>
            <a:off x="404594" y="1056718"/>
            <a:ext cx="4407218" cy="22860"/>
          </a:xfrm>
          <a:prstGeom prst="rect">
            <a:avLst/>
          </a:prstGeom>
          <a:solidFill>
            <a:srgbClr val="4950BC"/>
          </a:solidFill>
          <a:ln/>
        </p:spPr>
      </p:sp>
      <p:sp>
        <p:nvSpPr>
          <p:cNvPr id="5" name="Text 3">
            <a:extLst>
              <a:ext uri="{FF2B5EF4-FFF2-40B4-BE49-F238E27FC236}">
                <a16:creationId xmlns:a16="http://schemas.microsoft.com/office/drawing/2014/main" id="{53F64A34-6E6D-E939-8972-686A22056806}"/>
              </a:ext>
            </a:extLst>
          </p:cNvPr>
          <p:cNvSpPr/>
          <p:nvPr/>
        </p:nvSpPr>
        <p:spPr>
          <a:xfrm>
            <a:off x="404594" y="1180662"/>
            <a:ext cx="2991326"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Authentication &amp; Registration</a:t>
            </a:r>
            <a:endParaRPr lang="en-US" sz="1600" dirty="0">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18D2855B-CCE0-5868-12AE-60A81683AB8A}"/>
              </a:ext>
            </a:extLst>
          </p:cNvPr>
          <p:cNvSpPr/>
          <p:nvPr/>
        </p:nvSpPr>
        <p:spPr>
          <a:xfrm>
            <a:off x="404594" y="1518919"/>
            <a:ext cx="4407218" cy="250508"/>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Secure login for Employees, Agents, HR, and Admin.</a:t>
            </a:r>
            <a:endParaRPr lang="en-US" sz="16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10F11A98-762D-6DFC-E1D2-4ABC84AABDF0}"/>
              </a:ext>
            </a:extLst>
          </p:cNvPr>
          <p:cNvSpPr/>
          <p:nvPr/>
        </p:nvSpPr>
        <p:spPr>
          <a:xfrm>
            <a:off x="404594" y="1863248"/>
            <a:ext cx="4407218" cy="250508"/>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JWT-based authentication with role-based access control.</a:t>
            </a:r>
            <a:endParaRPr lang="en-US" sz="1600" dirty="0">
              <a:latin typeface="Times New Roman" panose="02020603050405020304" pitchFamily="18" charset="0"/>
              <a:cs typeface="Times New Roman" panose="02020603050405020304" pitchFamily="18" charset="0"/>
            </a:endParaRPr>
          </a:p>
        </p:txBody>
      </p:sp>
      <p:sp>
        <p:nvSpPr>
          <p:cNvPr id="9" name="Shape 7">
            <a:extLst>
              <a:ext uri="{FF2B5EF4-FFF2-40B4-BE49-F238E27FC236}">
                <a16:creationId xmlns:a16="http://schemas.microsoft.com/office/drawing/2014/main" id="{0D98CA77-89B6-D89D-C6A9-3E468BA77DE9}"/>
              </a:ext>
            </a:extLst>
          </p:cNvPr>
          <p:cNvSpPr/>
          <p:nvPr/>
        </p:nvSpPr>
        <p:spPr>
          <a:xfrm>
            <a:off x="5903074" y="1056718"/>
            <a:ext cx="4407337" cy="22860"/>
          </a:xfrm>
          <a:prstGeom prst="rect">
            <a:avLst/>
          </a:prstGeom>
          <a:solidFill>
            <a:srgbClr val="4950BC"/>
          </a:solidFill>
          <a:ln/>
        </p:spPr>
      </p:sp>
      <p:sp>
        <p:nvSpPr>
          <p:cNvPr id="10" name="Text 8">
            <a:extLst>
              <a:ext uri="{FF2B5EF4-FFF2-40B4-BE49-F238E27FC236}">
                <a16:creationId xmlns:a16="http://schemas.microsoft.com/office/drawing/2014/main" id="{3AD4282A-B3C5-4C8E-A432-126DF349003C}"/>
              </a:ext>
            </a:extLst>
          </p:cNvPr>
          <p:cNvSpPr/>
          <p:nvPr/>
        </p:nvSpPr>
        <p:spPr>
          <a:xfrm>
            <a:off x="5903074" y="1137919"/>
            <a:ext cx="195667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Employee Portal</a:t>
            </a:r>
            <a:endParaRPr lang="en-US" sz="1600"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143B1165-7AA3-C45F-7F66-3A5F21E3B0DB}"/>
              </a:ext>
            </a:extLst>
          </p:cNvPr>
          <p:cNvSpPr/>
          <p:nvPr/>
        </p:nvSpPr>
        <p:spPr>
          <a:xfrm>
            <a:off x="5903074" y="1476176"/>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Submit claims.</a:t>
            </a:r>
            <a:endParaRPr lang="en-US" sz="1600" dirty="0">
              <a:latin typeface="Times New Roman" panose="02020603050405020304" pitchFamily="18" charset="0"/>
              <a:cs typeface="Times New Roman" panose="02020603050405020304" pitchFamily="18" charset="0"/>
            </a:endParaRPr>
          </a:p>
        </p:txBody>
      </p:sp>
      <p:sp>
        <p:nvSpPr>
          <p:cNvPr id="12" name="Text 10">
            <a:extLst>
              <a:ext uri="{FF2B5EF4-FFF2-40B4-BE49-F238E27FC236}">
                <a16:creationId xmlns:a16="http://schemas.microsoft.com/office/drawing/2014/main" id="{2A319D84-BFA5-5943-B538-23D740C87277}"/>
              </a:ext>
            </a:extLst>
          </p:cNvPr>
          <p:cNvSpPr/>
          <p:nvPr/>
        </p:nvSpPr>
        <p:spPr>
          <a:xfrm>
            <a:off x="5903074" y="1781452"/>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Upload supporting documents.</a:t>
            </a:r>
            <a:endParaRPr lang="en-US" sz="1600" dirty="0">
              <a:latin typeface="Times New Roman" panose="02020603050405020304" pitchFamily="18" charset="0"/>
              <a:cs typeface="Times New Roman" panose="02020603050405020304" pitchFamily="18" charset="0"/>
            </a:endParaRPr>
          </a:p>
        </p:txBody>
      </p:sp>
      <p:sp>
        <p:nvSpPr>
          <p:cNvPr id="13" name="Text 11">
            <a:extLst>
              <a:ext uri="{FF2B5EF4-FFF2-40B4-BE49-F238E27FC236}">
                <a16:creationId xmlns:a16="http://schemas.microsoft.com/office/drawing/2014/main" id="{20F2739A-FEA3-FB64-8B2E-F0CDE70A03C5}"/>
              </a:ext>
            </a:extLst>
          </p:cNvPr>
          <p:cNvSpPr/>
          <p:nvPr/>
        </p:nvSpPr>
        <p:spPr>
          <a:xfrm>
            <a:off x="5903074" y="2086728"/>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Track claim status in real time.</a:t>
            </a:r>
            <a:endParaRPr lang="en-US" sz="16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7210FED7-B22C-40C2-CA42-826605599F25}"/>
              </a:ext>
            </a:extLst>
          </p:cNvPr>
          <p:cNvSpPr/>
          <p:nvPr/>
        </p:nvSpPr>
        <p:spPr>
          <a:xfrm>
            <a:off x="5903074" y="2392005"/>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View insurance policies &amp; benefits.</a:t>
            </a:r>
            <a:endParaRPr lang="en-US" sz="1600" dirty="0">
              <a:latin typeface="Times New Roman" panose="02020603050405020304" pitchFamily="18" charset="0"/>
              <a:cs typeface="Times New Roman" panose="02020603050405020304" pitchFamily="18" charset="0"/>
            </a:endParaRPr>
          </a:p>
        </p:txBody>
      </p:sp>
      <p:sp>
        <p:nvSpPr>
          <p:cNvPr id="16" name="Shape 14">
            <a:extLst>
              <a:ext uri="{FF2B5EF4-FFF2-40B4-BE49-F238E27FC236}">
                <a16:creationId xmlns:a16="http://schemas.microsoft.com/office/drawing/2014/main" id="{D6EA4A57-8CD7-1854-C05B-3C16FD590581}"/>
              </a:ext>
            </a:extLst>
          </p:cNvPr>
          <p:cNvSpPr/>
          <p:nvPr/>
        </p:nvSpPr>
        <p:spPr>
          <a:xfrm>
            <a:off x="415845" y="2804716"/>
            <a:ext cx="4407218" cy="22860"/>
          </a:xfrm>
          <a:prstGeom prst="rect">
            <a:avLst/>
          </a:prstGeom>
          <a:solidFill>
            <a:srgbClr val="4950BC"/>
          </a:solidFill>
          <a:ln/>
        </p:spPr>
      </p:sp>
      <p:sp>
        <p:nvSpPr>
          <p:cNvPr id="17" name="Text 15">
            <a:extLst>
              <a:ext uri="{FF2B5EF4-FFF2-40B4-BE49-F238E27FC236}">
                <a16:creationId xmlns:a16="http://schemas.microsoft.com/office/drawing/2014/main" id="{E146E71B-AE9E-0D0E-B7E3-2EE7520FEE3E}"/>
              </a:ext>
            </a:extLst>
          </p:cNvPr>
          <p:cNvSpPr/>
          <p:nvPr/>
        </p:nvSpPr>
        <p:spPr>
          <a:xfrm>
            <a:off x="453826" y="2912780"/>
            <a:ext cx="210776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Agent Management</a:t>
            </a:r>
            <a:endParaRPr lang="en-US" sz="1600"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26E27A71-DBF6-EC2B-01BB-1966124CE0A8}"/>
              </a:ext>
            </a:extLst>
          </p:cNvPr>
          <p:cNvSpPr/>
          <p:nvPr/>
        </p:nvSpPr>
        <p:spPr>
          <a:xfrm>
            <a:off x="453826" y="3251037"/>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Agents register and set availability.</a:t>
            </a:r>
            <a:endParaRPr lang="en-US" sz="1600" dirty="0">
              <a:latin typeface="Times New Roman" panose="02020603050405020304" pitchFamily="18" charset="0"/>
              <a:cs typeface="Times New Roman" panose="02020603050405020304" pitchFamily="18" charset="0"/>
            </a:endParaRPr>
          </a:p>
        </p:txBody>
      </p:sp>
      <p:sp>
        <p:nvSpPr>
          <p:cNvPr id="19" name="Text 17">
            <a:extLst>
              <a:ext uri="{FF2B5EF4-FFF2-40B4-BE49-F238E27FC236}">
                <a16:creationId xmlns:a16="http://schemas.microsoft.com/office/drawing/2014/main" id="{294AB1DC-EA94-7102-0F63-629175430980}"/>
              </a:ext>
            </a:extLst>
          </p:cNvPr>
          <p:cNvSpPr/>
          <p:nvPr/>
        </p:nvSpPr>
        <p:spPr>
          <a:xfrm>
            <a:off x="453826" y="3556313"/>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Employees can request support from agents.</a:t>
            </a:r>
            <a:endParaRPr lang="en-US" sz="1600" dirty="0">
              <a:latin typeface="Times New Roman" panose="02020603050405020304" pitchFamily="18" charset="0"/>
              <a:cs typeface="Times New Roman" panose="02020603050405020304" pitchFamily="18" charset="0"/>
            </a:endParaRPr>
          </a:p>
        </p:txBody>
      </p:sp>
      <p:sp>
        <p:nvSpPr>
          <p:cNvPr id="20" name="Text 18">
            <a:extLst>
              <a:ext uri="{FF2B5EF4-FFF2-40B4-BE49-F238E27FC236}">
                <a16:creationId xmlns:a16="http://schemas.microsoft.com/office/drawing/2014/main" id="{3CC5A7CA-8E0F-DB07-F2B5-1786A09C2E35}"/>
              </a:ext>
            </a:extLst>
          </p:cNvPr>
          <p:cNvSpPr/>
          <p:nvPr/>
        </p:nvSpPr>
        <p:spPr>
          <a:xfrm>
            <a:off x="453826" y="3861589"/>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Agent dashboard to track pending queries.</a:t>
            </a:r>
            <a:endParaRPr lang="en-US" sz="1600" dirty="0">
              <a:latin typeface="Times New Roman" panose="02020603050405020304" pitchFamily="18" charset="0"/>
              <a:cs typeface="Times New Roman" panose="02020603050405020304" pitchFamily="18" charset="0"/>
            </a:endParaRPr>
          </a:p>
        </p:txBody>
      </p:sp>
      <p:sp>
        <p:nvSpPr>
          <p:cNvPr id="22" name="Shape 20">
            <a:extLst>
              <a:ext uri="{FF2B5EF4-FFF2-40B4-BE49-F238E27FC236}">
                <a16:creationId xmlns:a16="http://schemas.microsoft.com/office/drawing/2014/main" id="{BC270480-D862-E949-0C02-030FFE016E46}"/>
              </a:ext>
            </a:extLst>
          </p:cNvPr>
          <p:cNvSpPr/>
          <p:nvPr/>
        </p:nvSpPr>
        <p:spPr>
          <a:xfrm>
            <a:off x="453826" y="4596939"/>
            <a:ext cx="4407218" cy="22860"/>
          </a:xfrm>
          <a:prstGeom prst="rect">
            <a:avLst/>
          </a:prstGeom>
          <a:solidFill>
            <a:srgbClr val="4950BC"/>
          </a:solidFill>
          <a:ln/>
        </p:spPr>
      </p:sp>
      <p:sp>
        <p:nvSpPr>
          <p:cNvPr id="23" name="Text 21">
            <a:extLst>
              <a:ext uri="{FF2B5EF4-FFF2-40B4-BE49-F238E27FC236}">
                <a16:creationId xmlns:a16="http://schemas.microsoft.com/office/drawing/2014/main" id="{14D718C2-8991-F4C6-7D6C-5538F5B67431}"/>
              </a:ext>
            </a:extLst>
          </p:cNvPr>
          <p:cNvSpPr/>
          <p:nvPr/>
        </p:nvSpPr>
        <p:spPr>
          <a:xfrm>
            <a:off x="453826" y="4720883"/>
            <a:ext cx="195667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HR Dashboard</a:t>
            </a:r>
            <a:endParaRPr lang="en-US" sz="1600" dirty="0">
              <a:latin typeface="Times New Roman" panose="02020603050405020304" pitchFamily="18" charset="0"/>
              <a:cs typeface="Times New Roman" panose="02020603050405020304" pitchFamily="18" charset="0"/>
            </a:endParaRPr>
          </a:p>
        </p:txBody>
      </p:sp>
      <p:sp>
        <p:nvSpPr>
          <p:cNvPr id="24" name="Text 22">
            <a:extLst>
              <a:ext uri="{FF2B5EF4-FFF2-40B4-BE49-F238E27FC236}">
                <a16:creationId xmlns:a16="http://schemas.microsoft.com/office/drawing/2014/main" id="{B9FFA174-164D-7823-056F-B86B8BA8DF01}"/>
              </a:ext>
            </a:extLst>
          </p:cNvPr>
          <p:cNvSpPr/>
          <p:nvPr/>
        </p:nvSpPr>
        <p:spPr>
          <a:xfrm>
            <a:off x="453826" y="5059139"/>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Manage employee insurance data.</a:t>
            </a:r>
            <a:endParaRPr lang="en-US" sz="1600" dirty="0">
              <a:latin typeface="Times New Roman" panose="02020603050405020304" pitchFamily="18" charset="0"/>
              <a:cs typeface="Times New Roman" panose="02020603050405020304" pitchFamily="18" charset="0"/>
            </a:endParaRPr>
          </a:p>
        </p:txBody>
      </p:sp>
      <p:sp>
        <p:nvSpPr>
          <p:cNvPr id="25" name="Text 23">
            <a:extLst>
              <a:ext uri="{FF2B5EF4-FFF2-40B4-BE49-F238E27FC236}">
                <a16:creationId xmlns:a16="http://schemas.microsoft.com/office/drawing/2014/main" id="{CB0148E8-311A-23D1-8BA4-FB5C14693BDA}"/>
              </a:ext>
            </a:extLst>
          </p:cNvPr>
          <p:cNvSpPr/>
          <p:nvPr/>
        </p:nvSpPr>
        <p:spPr>
          <a:xfrm>
            <a:off x="453826" y="5364415"/>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Approve/reject claims.</a:t>
            </a:r>
            <a:endParaRPr lang="en-US" sz="1600" dirty="0">
              <a:latin typeface="Times New Roman" panose="02020603050405020304" pitchFamily="18" charset="0"/>
              <a:cs typeface="Times New Roman" panose="02020603050405020304" pitchFamily="18" charset="0"/>
            </a:endParaRPr>
          </a:p>
        </p:txBody>
      </p:sp>
      <p:sp>
        <p:nvSpPr>
          <p:cNvPr id="26" name="Text 24">
            <a:extLst>
              <a:ext uri="{FF2B5EF4-FFF2-40B4-BE49-F238E27FC236}">
                <a16:creationId xmlns:a16="http://schemas.microsoft.com/office/drawing/2014/main" id="{32837BDF-D1F1-A20D-8912-77B13798760A}"/>
              </a:ext>
            </a:extLst>
          </p:cNvPr>
          <p:cNvSpPr/>
          <p:nvPr/>
        </p:nvSpPr>
        <p:spPr>
          <a:xfrm>
            <a:off x="453826" y="5669692"/>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Generate scheduled reports (monthly/yearly).</a:t>
            </a:r>
            <a:endParaRPr lang="en-US" sz="1600" dirty="0">
              <a:latin typeface="Times New Roman" panose="02020603050405020304" pitchFamily="18" charset="0"/>
              <a:cs typeface="Times New Roman" panose="02020603050405020304" pitchFamily="18" charset="0"/>
            </a:endParaRPr>
          </a:p>
        </p:txBody>
      </p:sp>
      <p:sp>
        <p:nvSpPr>
          <p:cNvPr id="27" name="Text 25">
            <a:extLst>
              <a:ext uri="{FF2B5EF4-FFF2-40B4-BE49-F238E27FC236}">
                <a16:creationId xmlns:a16="http://schemas.microsoft.com/office/drawing/2014/main" id="{F0B23412-51D1-7E80-D0A0-79634C29BE48}"/>
              </a:ext>
            </a:extLst>
          </p:cNvPr>
          <p:cNvSpPr/>
          <p:nvPr/>
        </p:nvSpPr>
        <p:spPr>
          <a:xfrm>
            <a:off x="453826" y="5974968"/>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Review fraud alerts generated by AI.</a:t>
            </a:r>
            <a:endParaRPr lang="en-US" sz="1600" dirty="0">
              <a:latin typeface="Times New Roman" panose="02020603050405020304" pitchFamily="18" charset="0"/>
              <a:cs typeface="Times New Roman" panose="02020603050405020304" pitchFamily="18" charset="0"/>
            </a:endParaRPr>
          </a:p>
        </p:txBody>
      </p:sp>
      <p:sp>
        <p:nvSpPr>
          <p:cNvPr id="52" name="Text 39">
            <a:extLst>
              <a:ext uri="{FF2B5EF4-FFF2-40B4-BE49-F238E27FC236}">
                <a16:creationId xmlns:a16="http://schemas.microsoft.com/office/drawing/2014/main" id="{C631ACC3-AF40-0B8C-1AC8-13EB3A269FCE}"/>
              </a:ext>
            </a:extLst>
          </p:cNvPr>
          <p:cNvSpPr/>
          <p:nvPr/>
        </p:nvSpPr>
        <p:spPr>
          <a:xfrm>
            <a:off x="414994" y="810340"/>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01</a:t>
            </a:r>
            <a:endParaRPr lang="en-US" sz="1600" dirty="0">
              <a:latin typeface="Times New Roman" panose="02020603050405020304" pitchFamily="18" charset="0"/>
              <a:cs typeface="Times New Roman" panose="02020603050405020304" pitchFamily="18" charset="0"/>
            </a:endParaRPr>
          </a:p>
        </p:txBody>
      </p:sp>
      <p:sp>
        <p:nvSpPr>
          <p:cNvPr id="53" name="Text 39">
            <a:extLst>
              <a:ext uri="{FF2B5EF4-FFF2-40B4-BE49-F238E27FC236}">
                <a16:creationId xmlns:a16="http://schemas.microsoft.com/office/drawing/2014/main" id="{F293998A-AEF0-8E21-E2A5-948D5823D0D9}"/>
              </a:ext>
            </a:extLst>
          </p:cNvPr>
          <p:cNvSpPr/>
          <p:nvPr/>
        </p:nvSpPr>
        <p:spPr>
          <a:xfrm>
            <a:off x="464100" y="4307498"/>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04</a:t>
            </a:r>
            <a:endParaRPr lang="en-US" sz="1600" dirty="0">
              <a:latin typeface="Times New Roman" panose="02020603050405020304" pitchFamily="18" charset="0"/>
              <a:cs typeface="Times New Roman" panose="02020603050405020304" pitchFamily="18" charset="0"/>
            </a:endParaRPr>
          </a:p>
        </p:txBody>
      </p:sp>
      <p:sp>
        <p:nvSpPr>
          <p:cNvPr id="54" name="Text 39">
            <a:extLst>
              <a:ext uri="{FF2B5EF4-FFF2-40B4-BE49-F238E27FC236}">
                <a16:creationId xmlns:a16="http://schemas.microsoft.com/office/drawing/2014/main" id="{940ED925-EE7D-5CF5-FEC5-99BE9E67D0F8}"/>
              </a:ext>
            </a:extLst>
          </p:cNvPr>
          <p:cNvSpPr/>
          <p:nvPr/>
        </p:nvSpPr>
        <p:spPr>
          <a:xfrm>
            <a:off x="426119" y="2523668"/>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03</a:t>
            </a:r>
            <a:endParaRPr lang="en-US" sz="1600" dirty="0">
              <a:latin typeface="Times New Roman" panose="02020603050405020304" pitchFamily="18" charset="0"/>
              <a:cs typeface="Times New Roman" panose="02020603050405020304" pitchFamily="18" charset="0"/>
            </a:endParaRPr>
          </a:p>
        </p:txBody>
      </p:sp>
      <p:sp>
        <p:nvSpPr>
          <p:cNvPr id="55" name="Text 39">
            <a:extLst>
              <a:ext uri="{FF2B5EF4-FFF2-40B4-BE49-F238E27FC236}">
                <a16:creationId xmlns:a16="http://schemas.microsoft.com/office/drawing/2014/main" id="{11106764-C1B6-4E6C-5376-827069FCB8FA}"/>
              </a:ext>
            </a:extLst>
          </p:cNvPr>
          <p:cNvSpPr/>
          <p:nvPr/>
        </p:nvSpPr>
        <p:spPr>
          <a:xfrm>
            <a:off x="5903074" y="791596"/>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02</a:t>
            </a:r>
            <a:endParaRPr lang="en-US" sz="1600" dirty="0">
              <a:latin typeface="Times New Roman" panose="02020603050405020304" pitchFamily="18" charset="0"/>
              <a:cs typeface="Times New Roman" panose="02020603050405020304" pitchFamily="18" charset="0"/>
            </a:endParaRPr>
          </a:p>
        </p:txBody>
      </p:sp>
      <p:pic>
        <p:nvPicPr>
          <p:cNvPr id="5124" name="Picture 4" descr="Artificial Intelligence Robot Teaching People Illustration - Download SVG,  PNG for Artificial Intelligence (AI) | IconScout">
            <a:extLst>
              <a:ext uri="{FF2B5EF4-FFF2-40B4-BE49-F238E27FC236}">
                <a16:creationId xmlns:a16="http://schemas.microsoft.com/office/drawing/2014/main" id="{F4F9CD7D-3842-7555-8876-6F9A220EB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074" y="2577758"/>
            <a:ext cx="4852829"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87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26">
            <a:extLst>
              <a:ext uri="{FF2B5EF4-FFF2-40B4-BE49-F238E27FC236}">
                <a16:creationId xmlns:a16="http://schemas.microsoft.com/office/drawing/2014/main" id="{603198B7-44E2-ACE1-5BEE-614211A4F285}"/>
              </a:ext>
            </a:extLst>
          </p:cNvPr>
          <p:cNvSpPr/>
          <p:nvPr/>
        </p:nvSpPr>
        <p:spPr>
          <a:xfrm>
            <a:off x="407433" y="1008498"/>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05</a:t>
            </a:r>
            <a:endParaRPr lang="en-US" sz="1600" dirty="0">
              <a:latin typeface="Times New Roman" panose="02020603050405020304" pitchFamily="18" charset="0"/>
              <a:cs typeface="Times New Roman" panose="02020603050405020304" pitchFamily="18" charset="0"/>
            </a:endParaRPr>
          </a:p>
        </p:txBody>
      </p:sp>
      <p:sp>
        <p:nvSpPr>
          <p:cNvPr id="9" name="Shape 27">
            <a:extLst>
              <a:ext uri="{FF2B5EF4-FFF2-40B4-BE49-F238E27FC236}">
                <a16:creationId xmlns:a16="http://schemas.microsoft.com/office/drawing/2014/main" id="{CAC55DC5-DDAE-8190-D063-57043971AE48}"/>
              </a:ext>
            </a:extLst>
          </p:cNvPr>
          <p:cNvSpPr/>
          <p:nvPr/>
        </p:nvSpPr>
        <p:spPr>
          <a:xfrm>
            <a:off x="407433" y="1251505"/>
            <a:ext cx="4407337" cy="22860"/>
          </a:xfrm>
          <a:prstGeom prst="rect">
            <a:avLst/>
          </a:prstGeom>
          <a:solidFill>
            <a:srgbClr val="4950BC"/>
          </a:solidFill>
          <a:ln/>
        </p:spPr>
      </p:sp>
      <p:sp>
        <p:nvSpPr>
          <p:cNvPr id="10" name="Text 28">
            <a:extLst>
              <a:ext uri="{FF2B5EF4-FFF2-40B4-BE49-F238E27FC236}">
                <a16:creationId xmlns:a16="http://schemas.microsoft.com/office/drawing/2014/main" id="{8A738222-0FA9-4E30-6F69-83CACA7DC525}"/>
              </a:ext>
            </a:extLst>
          </p:cNvPr>
          <p:cNvSpPr/>
          <p:nvPr/>
        </p:nvSpPr>
        <p:spPr>
          <a:xfrm>
            <a:off x="407433" y="1375449"/>
            <a:ext cx="195667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 Admin Dashboard</a:t>
            </a:r>
            <a:endParaRPr lang="en-US" sz="1600" dirty="0">
              <a:latin typeface="Times New Roman" panose="02020603050405020304" pitchFamily="18" charset="0"/>
              <a:cs typeface="Times New Roman" panose="02020603050405020304" pitchFamily="18" charset="0"/>
            </a:endParaRPr>
          </a:p>
        </p:txBody>
      </p:sp>
      <p:sp>
        <p:nvSpPr>
          <p:cNvPr id="11" name="Text 29">
            <a:extLst>
              <a:ext uri="{FF2B5EF4-FFF2-40B4-BE49-F238E27FC236}">
                <a16:creationId xmlns:a16="http://schemas.microsoft.com/office/drawing/2014/main" id="{0F4121A7-F837-24F2-EB63-C271F97C569E}"/>
              </a:ext>
            </a:extLst>
          </p:cNvPr>
          <p:cNvSpPr/>
          <p:nvPr/>
        </p:nvSpPr>
        <p:spPr>
          <a:xfrm>
            <a:off x="407433" y="1713705"/>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Manage all system roles.</a:t>
            </a:r>
            <a:endParaRPr lang="en-US" sz="1600" dirty="0">
              <a:latin typeface="Times New Roman" panose="02020603050405020304" pitchFamily="18" charset="0"/>
              <a:cs typeface="Times New Roman" panose="02020603050405020304" pitchFamily="18" charset="0"/>
            </a:endParaRPr>
          </a:p>
        </p:txBody>
      </p:sp>
      <p:sp>
        <p:nvSpPr>
          <p:cNvPr id="12" name="Text 30">
            <a:extLst>
              <a:ext uri="{FF2B5EF4-FFF2-40B4-BE49-F238E27FC236}">
                <a16:creationId xmlns:a16="http://schemas.microsoft.com/office/drawing/2014/main" id="{067AE7B1-B5B8-2735-F20C-DE682AB477CD}"/>
              </a:ext>
            </a:extLst>
          </p:cNvPr>
          <p:cNvSpPr/>
          <p:nvPr/>
        </p:nvSpPr>
        <p:spPr>
          <a:xfrm>
            <a:off x="407433" y="2018981"/>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Set tax rules, permissions, and company-wide policies.</a:t>
            </a:r>
            <a:endParaRPr lang="en-US" sz="1600" dirty="0">
              <a:latin typeface="Times New Roman" panose="02020603050405020304" pitchFamily="18" charset="0"/>
              <a:cs typeface="Times New Roman" panose="02020603050405020304" pitchFamily="18" charset="0"/>
            </a:endParaRPr>
          </a:p>
        </p:txBody>
      </p:sp>
      <p:sp>
        <p:nvSpPr>
          <p:cNvPr id="13" name="Text 31">
            <a:extLst>
              <a:ext uri="{FF2B5EF4-FFF2-40B4-BE49-F238E27FC236}">
                <a16:creationId xmlns:a16="http://schemas.microsoft.com/office/drawing/2014/main" id="{92EA109B-B8BE-0C77-3D80-ECF74EDFC4E8}"/>
              </a:ext>
            </a:extLst>
          </p:cNvPr>
          <p:cNvSpPr/>
          <p:nvPr/>
        </p:nvSpPr>
        <p:spPr>
          <a:xfrm>
            <a:off x="407433" y="2324258"/>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Oversee fraud detection alerts and system health.</a:t>
            </a:r>
            <a:endParaRPr lang="en-US" sz="1600" dirty="0">
              <a:latin typeface="Times New Roman" panose="02020603050405020304" pitchFamily="18" charset="0"/>
              <a:cs typeface="Times New Roman" panose="02020603050405020304" pitchFamily="18" charset="0"/>
            </a:endParaRPr>
          </a:p>
        </p:txBody>
      </p:sp>
      <p:sp>
        <p:nvSpPr>
          <p:cNvPr id="14" name="Text 32">
            <a:extLst>
              <a:ext uri="{FF2B5EF4-FFF2-40B4-BE49-F238E27FC236}">
                <a16:creationId xmlns:a16="http://schemas.microsoft.com/office/drawing/2014/main" id="{730A7C7A-3DE0-ED83-2889-F4D54E2AD7AA}"/>
              </a:ext>
            </a:extLst>
          </p:cNvPr>
          <p:cNvSpPr/>
          <p:nvPr/>
        </p:nvSpPr>
        <p:spPr>
          <a:xfrm>
            <a:off x="407433" y="2629534"/>
            <a:ext cx="4407337"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Configure automation rules.</a:t>
            </a:r>
            <a:endParaRPr lang="en-US" sz="1600" dirty="0">
              <a:latin typeface="Times New Roman" panose="02020603050405020304" pitchFamily="18" charset="0"/>
              <a:cs typeface="Times New Roman" panose="02020603050405020304" pitchFamily="18" charset="0"/>
            </a:endParaRPr>
          </a:p>
        </p:txBody>
      </p:sp>
      <p:sp>
        <p:nvSpPr>
          <p:cNvPr id="16" name="Text 33">
            <a:extLst>
              <a:ext uri="{FF2B5EF4-FFF2-40B4-BE49-F238E27FC236}">
                <a16:creationId xmlns:a16="http://schemas.microsoft.com/office/drawing/2014/main" id="{CAAC0E56-BE02-4968-9F10-B46F2AE470EF}"/>
              </a:ext>
            </a:extLst>
          </p:cNvPr>
          <p:cNvSpPr/>
          <p:nvPr/>
        </p:nvSpPr>
        <p:spPr>
          <a:xfrm>
            <a:off x="5646700" y="1008498"/>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06</a:t>
            </a:r>
            <a:endParaRPr lang="en-US" sz="1600" dirty="0">
              <a:latin typeface="Times New Roman" panose="02020603050405020304" pitchFamily="18" charset="0"/>
              <a:cs typeface="Times New Roman" panose="02020603050405020304" pitchFamily="18" charset="0"/>
            </a:endParaRPr>
          </a:p>
        </p:txBody>
      </p:sp>
      <p:sp>
        <p:nvSpPr>
          <p:cNvPr id="17" name="Shape 34">
            <a:extLst>
              <a:ext uri="{FF2B5EF4-FFF2-40B4-BE49-F238E27FC236}">
                <a16:creationId xmlns:a16="http://schemas.microsoft.com/office/drawing/2014/main" id="{7B1F85F5-43FC-F88B-3CB8-93C20B766634}"/>
              </a:ext>
            </a:extLst>
          </p:cNvPr>
          <p:cNvSpPr/>
          <p:nvPr/>
        </p:nvSpPr>
        <p:spPr>
          <a:xfrm>
            <a:off x="5646700" y="1251505"/>
            <a:ext cx="4407218" cy="22860"/>
          </a:xfrm>
          <a:prstGeom prst="rect">
            <a:avLst/>
          </a:prstGeom>
          <a:solidFill>
            <a:srgbClr val="4950BC"/>
          </a:solidFill>
          <a:ln/>
        </p:spPr>
      </p:sp>
      <p:sp>
        <p:nvSpPr>
          <p:cNvPr id="18" name="Text 35">
            <a:extLst>
              <a:ext uri="{FF2B5EF4-FFF2-40B4-BE49-F238E27FC236}">
                <a16:creationId xmlns:a16="http://schemas.microsoft.com/office/drawing/2014/main" id="{7B02BC69-5124-2BD3-43AE-8122A4F99FEB}"/>
              </a:ext>
            </a:extLst>
          </p:cNvPr>
          <p:cNvSpPr/>
          <p:nvPr/>
        </p:nvSpPr>
        <p:spPr>
          <a:xfrm>
            <a:off x="5646700" y="1375449"/>
            <a:ext cx="195667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 Automation</a:t>
            </a:r>
            <a:endParaRPr lang="en-US" sz="1600" dirty="0">
              <a:latin typeface="Times New Roman" panose="02020603050405020304" pitchFamily="18" charset="0"/>
              <a:cs typeface="Times New Roman" panose="02020603050405020304" pitchFamily="18" charset="0"/>
            </a:endParaRPr>
          </a:p>
        </p:txBody>
      </p:sp>
      <p:sp>
        <p:nvSpPr>
          <p:cNvPr id="19" name="Text 36">
            <a:extLst>
              <a:ext uri="{FF2B5EF4-FFF2-40B4-BE49-F238E27FC236}">
                <a16:creationId xmlns:a16="http://schemas.microsoft.com/office/drawing/2014/main" id="{1378230A-D56E-D481-CB96-773A426A3898}"/>
              </a:ext>
            </a:extLst>
          </p:cNvPr>
          <p:cNvSpPr/>
          <p:nvPr/>
        </p:nvSpPr>
        <p:spPr>
          <a:xfrm>
            <a:off x="5646700" y="1713705"/>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Auto-reminders for policy renewals.</a:t>
            </a:r>
            <a:endParaRPr lang="en-US" sz="1600" dirty="0">
              <a:latin typeface="Times New Roman" panose="02020603050405020304" pitchFamily="18" charset="0"/>
              <a:cs typeface="Times New Roman" panose="02020603050405020304" pitchFamily="18" charset="0"/>
            </a:endParaRPr>
          </a:p>
        </p:txBody>
      </p:sp>
      <p:sp>
        <p:nvSpPr>
          <p:cNvPr id="20" name="Text 37">
            <a:extLst>
              <a:ext uri="{FF2B5EF4-FFF2-40B4-BE49-F238E27FC236}">
                <a16:creationId xmlns:a16="http://schemas.microsoft.com/office/drawing/2014/main" id="{D1936102-8156-2FF0-4BE3-5D2534DAAD98}"/>
              </a:ext>
            </a:extLst>
          </p:cNvPr>
          <p:cNvSpPr/>
          <p:nvPr/>
        </p:nvSpPr>
        <p:spPr>
          <a:xfrm>
            <a:off x="5646700" y="2018981"/>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Auto-checks for claim eligibility.</a:t>
            </a:r>
            <a:endParaRPr lang="en-US" sz="1600" dirty="0">
              <a:latin typeface="Times New Roman" panose="02020603050405020304" pitchFamily="18" charset="0"/>
              <a:cs typeface="Times New Roman" panose="02020603050405020304" pitchFamily="18" charset="0"/>
            </a:endParaRPr>
          </a:p>
        </p:txBody>
      </p:sp>
      <p:sp>
        <p:nvSpPr>
          <p:cNvPr id="22" name="Text 38">
            <a:extLst>
              <a:ext uri="{FF2B5EF4-FFF2-40B4-BE49-F238E27FC236}">
                <a16:creationId xmlns:a16="http://schemas.microsoft.com/office/drawing/2014/main" id="{E4CC7818-C726-3F4F-C273-973032B02ED6}"/>
              </a:ext>
            </a:extLst>
          </p:cNvPr>
          <p:cNvSpPr/>
          <p:nvPr/>
        </p:nvSpPr>
        <p:spPr>
          <a:xfrm>
            <a:off x="5646700" y="2324258"/>
            <a:ext cx="4407218"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Scheduled reporting to HR/Admin.</a:t>
            </a:r>
            <a:endParaRPr lang="en-US" sz="1600" dirty="0">
              <a:latin typeface="Times New Roman" panose="02020603050405020304" pitchFamily="18" charset="0"/>
              <a:cs typeface="Times New Roman" panose="02020603050405020304" pitchFamily="18" charset="0"/>
            </a:endParaRPr>
          </a:p>
        </p:txBody>
      </p:sp>
      <p:sp>
        <p:nvSpPr>
          <p:cNvPr id="23" name="Text 39">
            <a:extLst>
              <a:ext uri="{FF2B5EF4-FFF2-40B4-BE49-F238E27FC236}">
                <a16:creationId xmlns:a16="http://schemas.microsoft.com/office/drawing/2014/main" id="{8C4D7E7D-E80B-996B-3B9B-57A80E290E52}"/>
              </a:ext>
            </a:extLst>
          </p:cNvPr>
          <p:cNvSpPr/>
          <p:nvPr/>
        </p:nvSpPr>
        <p:spPr>
          <a:xfrm>
            <a:off x="407552" y="3398142"/>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07</a:t>
            </a:r>
            <a:endParaRPr lang="en-US" sz="1600" dirty="0">
              <a:latin typeface="Times New Roman" panose="02020603050405020304" pitchFamily="18" charset="0"/>
              <a:cs typeface="Times New Roman" panose="02020603050405020304" pitchFamily="18" charset="0"/>
            </a:endParaRPr>
          </a:p>
        </p:txBody>
      </p:sp>
      <p:sp>
        <p:nvSpPr>
          <p:cNvPr id="24" name="Shape 40">
            <a:extLst>
              <a:ext uri="{FF2B5EF4-FFF2-40B4-BE49-F238E27FC236}">
                <a16:creationId xmlns:a16="http://schemas.microsoft.com/office/drawing/2014/main" id="{2CD32976-1C5A-6451-CBA5-892698EDA85C}"/>
              </a:ext>
            </a:extLst>
          </p:cNvPr>
          <p:cNvSpPr/>
          <p:nvPr/>
        </p:nvSpPr>
        <p:spPr>
          <a:xfrm>
            <a:off x="407552" y="3641149"/>
            <a:ext cx="6689050" cy="22860"/>
          </a:xfrm>
          <a:prstGeom prst="rect">
            <a:avLst/>
          </a:prstGeom>
          <a:solidFill>
            <a:srgbClr val="4950BC"/>
          </a:solidFill>
          <a:ln/>
        </p:spPr>
      </p:sp>
      <p:sp>
        <p:nvSpPr>
          <p:cNvPr id="25" name="Text 41">
            <a:extLst>
              <a:ext uri="{FF2B5EF4-FFF2-40B4-BE49-F238E27FC236}">
                <a16:creationId xmlns:a16="http://schemas.microsoft.com/office/drawing/2014/main" id="{B07814AA-7259-E179-4A9B-108ED61C3817}"/>
              </a:ext>
            </a:extLst>
          </p:cNvPr>
          <p:cNvSpPr/>
          <p:nvPr/>
        </p:nvSpPr>
        <p:spPr>
          <a:xfrm>
            <a:off x="407552" y="3765093"/>
            <a:ext cx="1956673"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AI Intelligence</a:t>
            </a:r>
            <a:endParaRPr lang="en-US" sz="1600" dirty="0">
              <a:latin typeface="Times New Roman" panose="02020603050405020304" pitchFamily="18" charset="0"/>
              <a:cs typeface="Times New Roman" panose="02020603050405020304" pitchFamily="18" charset="0"/>
            </a:endParaRPr>
          </a:p>
        </p:txBody>
      </p:sp>
      <p:sp>
        <p:nvSpPr>
          <p:cNvPr id="26" name="Text 42">
            <a:extLst>
              <a:ext uri="{FF2B5EF4-FFF2-40B4-BE49-F238E27FC236}">
                <a16:creationId xmlns:a16="http://schemas.microsoft.com/office/drawing/2014/main" id="{4745402B-12B9-DA55-742F-6299E9C9C975}"/>
              </a:ext>
            </a:extLst>
          </p:cNvPr>
          <p:cNvSpPr/>
          <p:nvPr/>
        </p:nvSpPr>
        <p:spPr>
          <a:xfrm>
            <a:off x="407552" y="4103349"/>
            <a:ext cx="6689050"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Fraud detection via anomaly detection (flagging duplicates, large unusual claims).</a:t>
            </a:r>
            <a:endParaRPr lang="en-US" sz="1600" dirty="0">
              <a:latin typeface="Times New Roman" panose="02020603050405020304" pitchFamily="18" charset="0"/>
              <a:cs typeface="Times New Roman" panose="02020603050405020304" pitchFamily="18" charset="0"/>
            </a:endParaRPr>
          </a:p>
        </p:txBody>
      </p:sp>
      <p:sp>
        <p:nvSpPr>
          <p:cNvPr id="27" name="Text 43">
            <a:extLst>
              <a:ext uri="{FF2B5EF4-FFF2-40B4-BE49-F238E27FC236}">
                <a16:creationId xmlns:a16="http://schemas.microsoft.com/office/drawing/2014/main" id="{AFF50614-BB22-5D17-21F9-26876E576CFB}"/>
              </a:ext>
            </a:extLst>
          </p:cNvPr>
          <p:cNvSpPr/>
          <p:nvPr/>
        </p:nvSpPr>
        <p:spPr>
          <a:xfrm>
            <a:off x="407552" y="4408626"/>
            <a:ext cx="6689050"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Predictive analytics for HR (policy usage trends, employee health claim patterns).</a:t>
            </a:r>
            <a:endParaRPr lang="en-US" sz="1600" dirty="0">
              <a:latin typeface="Times New Roman" panose="02020603050405020304" pitchFamily="18" charset="0"/>
              <a:cs typeface="Times New Roman" panose="02020603050405020304" pitchFamily="18" charset="0"/>
            </a:endParaRPr>
          </a:p>
        </p:txBody>
      </p:sp>
      <p:sp>
        <p:nvSpPr>
          <p:cNvPr id="52" name="Text 44">
            <a:extLst>
              <a:ext uri="{FF2B5EF4-FFF2-40B4-BE49-F238E27FC236}">
                <a16:creationId xmlns:a16="http://schemas.microsoft.com/office/drawing/2014/main" id="{7934BBD2-876F-9B87-9FCE-BA4446471021}"/>
              </a:ext>
            </a:extLst>
          </p:cNvPr>
          <p:cNvSpPr/>
          <p:nvPr/>
        </p:nvSpPr>
        <p:spPr>
          <a:xfrm>
            <a:off x="407433" y="4941550"/>
            <a:ext cx="156448" cy="195620"/>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Times New Roman" panose="02020603050405020304" pitchFamily="18" charset="0"/>
                <a:ea typeface="Inter Light" pitchFamily="34" charset="-122"/>
                <a:cs typeface="Times New Roman" panose="02020603050405020304" pitchFamily="18" charset="0"/>
              </a:rPr>
              <a:t>08</a:t>
            </a:r>
            <a:endParaRPr lang="en-US" sz="1600" dirty="0">
              <a:latin typeface="Times New Roman" panose="02020603050405020304" pitchFamily="18" charset="0"/>
              <a:cs typeface="Times New Roman" panose="02020603050405020304" pitchFamily="18" charset="0"/>
            </a:endParaRPr>
          </a:p>
        </p:txBody>
      </p:sp>
      <p:sp>
        <p:nvSpPr>
          <p:cNvPr id="53" name="Shape 45">
            <a:extLst>
              <a:ext uri="{FF2B5EF4-FFF2-40B4-BE49-F238E27FC236}">
                <a16:creationId xmlns:a16="http://schemas.microsoft.com/office/drawing/2014/main" id="{7C656DE1-7BA6-2EDB-FF1F-42B3A89BF799}"/>
              </a:ext>
            </a:extLst>
          </p:cNvPr>
          <p:cNvSpPr/>
          <p:nvPr/>
        </p:nvSpPr>
        <p:spPr>
          <a:xfrm>
            <a:off x="407433" y="5330157"/>
            <a:ext cx="6689169" cy="22860"/>
          </a:xfrm>
          <a:prstGeom prst="rect">
            <a:avLst/>
          </a:prstGeom>
          <a:solidFill>
            <a:srgbClr val="4950BC"/>
          </a:solidFill>
          <a:ln/>
        </p:spPr>
      </p:sp>
      <p:sp>
        <p:nvSpPr>
          <p:cNvPr id="54" name="Text 46">
            <a:extLst>
              <a:ext uri="{FF2B5EF4-FFF2-40B4-BE49-F238E27FC236}">
                <a16:creationId xmlns:a16="http://schemas.microsoft.com/office/drawing/2014/main" id="{7DB8048D-AF13-5ABA-1909-CBBB02268894}"/>
              </a:ext>
            </a:extLst>
          </p:cNvPr>
          <p:cNvSpPr/>
          <p:nvPr/>
        </p:nvSpPr>
        <p:spPr>
          <a:xfrm>
            <a:off x="407433" y="5532861"/>
            <a:ext cx="2107644" cy="244435"/>
          </a:xfrm>
          <a:prstGeom prst="rect">
            <a:avLst/>
          </a:prstGeom>
          <a:noFill/>
          <a:ln/>
        </p:spPr>
        <p:txBody>
          <a:bodyPr wrap="none" lIns="0" tIns="0" rIns="0" bIns="0" rtlCol="0" anchor="t"/>
          <a:lstStyle/>
          <a:p>
            <a:pPr marL="0" indent="0" algn="l">
              <a:lnSpc>
                <a:spcPts val="1900"/>
              </a:lnSpc>
              <a:buNone/>
            </a:pPr>
            <a:r>
              <a:rPr lang="en-US" sz="1600" b="1" dirty="0">
                <a:solidFill>
                  <a:srgbClr val="272525"/>
                </a:solidFill>
                <a:latin typeface="Times New Roman" panose="02020603050405020304" pitchFamily="18" charset="0"/>
                <a:ea typeface="Inter Bold" pitchFamily="34" charset="-122"/>
                <a:cs typeface="Times New Roman" panose="02020603050405020304" pitchFamily="18" charset="0"/>
              </a:rPr>
              <a:t>Reports &amp; Analytics</a:t>
            </a:r>
            <a:endParaRPr lang="en-US" sz="1600" dirty="0">
              <a:latin typeface="Times New Roman" panose="02020603050405020304" pitchFamily="18" charset="0"/>
              <a:cs typeface="Times New Roman" panose="02020603050405020304" pitchFamily="18" charset="0"/>
            </a:endParaRPr>
          </a:p>
        </p:txBody>
      </p:sp>
      <p:sp>
        <p:nvSpPr>
          <p:cNvPr id="55" name="Text 47">
            <a:extLst>
              <a:ext uri="{FF2B5EF4-FFF2-40B4-BE49-F238E27FC236}">
                <a16:creationId xmlns:a16="http://schemas.microsoft.com/office/drawing/2014/main" id="{21B2C716-585B-531A-809E-7E08765D9F99}"/>
              </a:ext>
            </a:extLst>
          </p:cNvPr>
          <p:cNvSpPr/>
          <p:nvPr/>
        </p:nvSpPr>
        <p:spPr>
          <a:xfrm>
            <a:off x="407433" y="5871117"/>
            <a:ext cx="6689169"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PDF/Excel reports for claims, fraud alerts, policy usage.</a:t>
            </a:r>
            <a:endParaRPr lang="en-US" sz="1600" dirty="0">
              <a:latin typeface="Times New Roman" panose="02020603050405020304" pitchFamily="18" charset="0"/>
              <a:cs typeface="Times New Roman" panose="02020603050405020304" pitchFamily="18" charset="0"/>
            </a:endParaRPr>
          </a:p>
        </p:txBody>
      </p:sp>
      <p:sp>
        <p:nvSpPr>
          <p:cNvPr id="56" name="Text 48">
            <a:extLst>
              <a:ext uri="{FF2B5EF4-FFF2-40B4-BE49-F238E27FC236}">
                <a16:creationId xmlns:a16="http://schemas.microsoft.com/office/drawing/2014/main" id="{01EE54C0-652B-EB19-76CA-7ADC2DE12CED}"/>
              </a:ext>
            </a:extLst>
          </p:cNvPr>
          <p:cNvSpPr/>
          <p:nvPr/>
        </p:nvSpPr>
        <p:spPr>
          <a:xfrm>
            <a:off x="407433" y="6176394"/>
            <a:ext cx="6689169"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Visual dashboards (charts, graphs).</a:t>
            </a:r>
            <a:endParaRPr lang="en-US" sz="1600" dirty="0">
              <a:latin typeface="Times New Roman" panose="02020603050405020304" pitchFamily="18" charset="0"/>
              <a:cs typeface="Times New Roman" panose="02020603050405020304" pitchFamily="18" charset="0"/>
            </a:endParaRPr>
          </a:p>
        </p:txBody>
      </p:sp>
      <p:sp>
        <p:nvSpPr>
          <p:cNvPr id="57" name="Text 49">
            <a:extLst>
              <a:ext uri="{FF2B5EF4-FFF2-40B4-BE49-F238E27FC236}">
                <a16:creationId xmlns:a16="http://schemas.microsoft.com/office/drawing/2014/main" id="{B28D2651-8737-6629-0E7E-3E51E9F59441}"/>
              </a:ext>
            </a:extLst>
          </p:cNvPr>
          <p:cNvSpPr/>
          <p:nvPr/>
        </p:nvSpPr>
        <p:spPr>
          <a:xfrm>
            <a:off x="407433" y="6481670"/>
            <a:ext cx="6689169" cy="250508"/>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Downloadable audit logs.</a:t>
            </a:r>
            <a:endParaRPr lang="en-US" sz="1600" dirty="0">
              <a:latin typeface="Times New Roman" panose="02020603050405020304" pitchFamily="18" charset="0"/>
              <a:cs typeface="Times New Roman" panose="02020603050405020304" pitchFamily="18" charset="0"/>
            </a:endParaRPr>
          </a:p>
        </p:txBody>
      </p:sp>
      <p:sp>
        <p:nvSpPr>
          <p:cNvPr id="58" name="Text 0">
            <a:extLst>
              <a:ext uri="{FF2B5EF4-FFF2-40B4-BE49-F238E27FC236}">
                <a16:creationId xmlns:a16="http://schemas.microsoft.com/office/drawing/2014/main" id="{09705CDE-B0F9-2DA2-94F2-3EABF1D26903}"/>
              </a:ext>
            </a:extLst>
          </p:cNvPr>
          <p:cNvSpPr/>
          <p:nvPr/>
        </p:nvSpPr>
        <p:spPr>
          <a:xfrm>
            <a:off x="407433" y="189124"/>
            <a:ext cx="4505444" cy="391358"/>
          </a:xfrm>
          <a:prstGeom prst="rect">
            <a:avLst/>
          </a:prstGeom>
          <a:noFill/>
          <a:ln/>
        </p:spPr>
        <p:txBody>
          <a:bodyPr wrap="none" lIns="0" tIns="0" rIns="0" bIns="0" rtlCol="0" anchor="t"/>
          <a:lstStyle/>
          <a:p>
            <a:pPr marL="0" indent="0" algn="l">
              <a:lnSpc>
                <a:spcPts val="30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System Features (Continued)</a:t>
            </a:r>
            <a:endParaRPr lang="en-US" sz="3600" dirty="0">
              <a:latin typeface="Times New Roman" panose="02020603050405020304" pitchFamily="18" charset="0"/>
              <a:cs typeface="Times New Roman" panose="02020603050405020304" pitchFamily="18" charset="0"/>
            </a:endParaRPr>
          </a:p>
        </p:txBody>
      </p:sp>
      <p:pic>
        <p:nvPicPr>
          <p:cNvPr id="6146" name="Picture 2" descr="Page 2 | Artificial Intelligence Animations - Free Download in GIF, Lottie  JSON">
            <a:extLst>
              <a:ext uri="{FF2B5EF4-FFF2-40B4-BE49-F238E27FC236}">
                <a16:creationId xmlns:a16="http://schemas.microsoft.com/office/drawing/2014/main" id="{8E0F8FA0-EC08-771B-AEF5-73372F9A7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373" y="2880042"/>
            <a:ext cx="4407218" cy="397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53131"/>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14">
            <a:extLst>
              <a:ext uri="{FF2B5EF4-FFF2-40B4-BE49-F238E27FC236}">
                <a16:creationId xmlns:a16="http://schemas.microsoft.com/office/drawing/2014/main" id="{E899C0AC-4669-A472-D606-3E37686690A6}"/>
              </a:ext>
            </a:extLst>
          </p:cNvPr>
          <p:cNvSpPr/>
          <p:nvPr/>
        </p:nvSpPr>
        <p:spPr>
          <a:xfrm>
            <a:off x="204074" y="379642"/>
            <a:ext cx="5025472" cy="390286"/>
          </a:xfrm>
          <a:prstGeom prst="rect">
            <a:avLst/>
          </a:prstGeom>
          <a:noFill/>
          <a:ln/>
        </p:spPr>
        <p:txBody>
          <a:bodyPr wrap="none" lIns="0" tIns="0" rIns="0" bIns="0" rtlCol="0" anchor="t"/>
          <a:lstStyle/>
          <a:p>
            <a:pPr marL="0" indent="0" algn="l">
              <a:lnSpc>
                <a:spcPts val="16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Modules Breakdown</a:t>
            </a:r>
            <a:endParaRPr lang="en-US" sz="3600" dirty="0">
              <a:latin typeface="Times New Roman" panose="02020603050405020304" pitchFamily="18" charset="0"/>
              <a:cs typeface="Times New Roman" panose="02020603050405020304" pitchFamily="18" charset="0"/>
            </a:endParaRPr>
          </a:p>
        </p:txBody>
      </p:sp>
      <p:sp>
        <p:nvSpPr>
          <p:cNvPr id="17" name="Shape 15">
            <a:extLst>
              <a:ext uri="{FF2B5EF4-FFF2-40B4-BE49-F238E27FC236}">
                <a16:creationId xmlns:a16="http://schemas.microsoft.com/office/drawing/2014/main" id="{D0B5F06B-9ABA-FCA3-DD25-A1A5BD383B85}"/>
              </a:ext>
            </a:extLst>
          </p:cNvPr>
          <p:cNvSpPr/>
          <p:nvPr/>
        </p:nvSpPr>
        <p:spPr>
          <a:xfrm>
            <a:off x="204074" y="925308"/>
            <a:ext cx="6861691" cy="668536"/>
          </a:xfrm>
          <a:prstGeom prst="roundRect">
            <a:avLst>
              <a:gd name="adj" fmla="val 7125"/>
            </a:avLst>
          </a:prstGeom>
          <a:solidFill>
            <a:srgbClr val="DADBF1"/>
          </a:solidFill>
          <a:ln w="7620">
            <a:solidFill>
              <a:srgbClr val="C0C1D7"/>
            </a:solidFill>
            <a:prstDash val="solid"/>
          </a:ln>
        </p:spPr>
      </p:sp>
      <p:sp>
        <p:nvSpPr>
          <p:cNvPr id="18" name="Text 16">
            <a:extLst>
              <a:ext uri="{FF2B5EF4-FFF2-40B4-BE49-F238E27FC236}">
                <a16:creationId xmlns:a16="http://schemas.microsoft.com/office/drawing/2014/main" id="{CECA1013-71D3-B369-D20E-4E2CA3620632}"/>
              </a:ext>
            </a:extLst>
          </p:cNvPr>
          <p:cNvSpPr/>
          <p:nvPr/>
        </p:nvSpPr>
        <p:spPr>
          <a:xfrm>
            <a:off x="325042" y="1046275"/>
            <a:ext cx="1936552"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Login &amp; Registration Module</a:t>
            </a:r>
            <a:endParaRPr lang="en-US" dirty="0">
              <a:latin typeface="Times New Roman" panose="02020603050405020304" pitchFamily="18" charset="0"/>
              <a:cs typeface="Times New Roman" panose="02020603050405020304" pitchFamily="18" charset="0"/>
            </a:endParaRPr>
          </a:p>
        </p:txBody>
      </p:sp>
      <p:sp>
        <p:nvSpPr>
          <p:cNvPr id="19" name="Text 17">
            <a:extLst>
              <a:ext uri="{FF2B5EF4-FFF2-40B4-BE49-F238E27FC236}">
                <a16:creationId xmlns:a16="http://schemas.microsoft.com/office/drawing/2014/main" id="{7077FC88-30F8-9EEC-8B02-2DDA78865151}"/>
              </a:ext>
            </a:extLst>
          </p:cNvPr>
          <p:cNvSpPr/>
          <p:nvPr/>
        </p:nvSpPr>
        <p:spPr>
          <a:xfrm>
            <a:off x="325042" y="1291425"/>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Secure entry, JWT authentication.</a:t>
            </a:r>
            <a:endParaRPr lang="en-US" dirty="0">
              <a:latin typeface="Times New Roman" panose="02020603050405020304" pitchFamily="18" charset="0"/>
              <a:cs typeface="Times New Roman" panose="02020603050405020304" pitchFamily="18" charset="0"/>
            </a:endParaRPr>
          </a:p>
        </p:txBody>
      </p:sp>
      <p:sp>
        <p:nvSpPr>
          <p:cNvPr id="20" name="Shape 18">
            <a:extLst>
              <a:ext uri="{FF2B5EF4-FFF2-40B4-BE49-F238E27FC236}">
                <a16:creationId xmlns:a16="http://schemas.microsoft.com/office/drawing/2014/main" id="{374F7B1E-C6F9-949A-4E2B-D07BA65683AF}"/>
              </a:ext>
            </a:extLst>
          </p:cNvPr>
          <p:cNvSpPr/>
          <p:nvPr/>
        </p:nvSpPr>
        <p:spPr>
          <a:xfrm>
            <a:off x="204074" y="3766768"/>
            <a:ext cx="6861691" cy="668536"/>
          </a:xfrm>
          <a:prstGeom prst="roundRect">
            <a:avLst>
              <a:gd name="adj" fmla="val 7125"/>
            </a:avLst>
          </a:prstGeom>
          <a:solidFill>
            <a:srgbClr val="DADBF1"/>
          </a:solidFill>
          <a:ln w="7620">
            <a:solidFill>
              <a:srgbClr val="C0C1D7"/>
            </a:solidFill>
            <a:prstDash val="solid"/>
          </a:ln>
        </p:spPr>
      </p:sp>
      <p:sp>
        <p:nvSpPr>
          <p:cNvPr id="21" name="Text 19">
            <a:extLst>
              <a:ext uri="{FF2B5EF4-FFF2-40B4-BE49-F238E27FC236}">
                <a16:creationId xmlns:a16="http://schemas.microsoft.com/office/drawing/2014/main" id="{72C4680C-6E9E-0E2B-D016-34CC70D4782B}"/>
              </a:ext>
            </a:extLst>
          </p:cNvPr>
          <p:cNvSpPr/>
          <p:nvPr/>
        </p:nvSpPr>
        <p:spPr>
          <a:xfrm>
            <a:off x="325041" y="3887735"/>
            <a:ext cx="1919288"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Policy Management Module</a:t>
            </a:r>
            <a:endParaRPr lang="en-US"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6EE69354-131F-62F4-3B3B-E20DB946F52B}"/>
              </a:ext>
            </a:extLst>
          </p:cNvPr>
          <p:cNvSpPr/>
          <p:nvPr/>
        </p:nvSpPr>
        <p:spPr>
          <a:xfrm>
            <a:off x="325041" y="4132885"/>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Add/update/view company insurance policies.</a:t>
            </a:r>
            <a:endParaRPr lang="en-US" dirty="0">
              <a:latin typeface="Times New Roman" panose="02020603050405020304" pitchFamily="18" charset="0"/>
              <a:cs typeface="Times New Roman" panose="02020603050405020304" pitchFamily="18" charset="0"/>
            </a:endParaRPr>
          </a:p>
        </p:txBody>
      </p:sp>
      <p:sp>
        <p:nvSpPr>
          <p:cNvPr id="23" name="Shape 21">
            <a:extLst>
              <a:ext uri="{FF2B5EF4-FFF2-40B4-BE49-F238E27FC236}">
                <a16:creationId xmlns:a16="http://schemas.microsoft.com/office/drawing/2014/main" id="{70EB83F2-D01A-F8CA-75A9-763A05762012}"/>
              </a:ext>
            </a:extLst>
          </p:cNvPr>
          <p:cNvSpPr/>
          <p:nvPr/>
        </p:nvSpPr>
        <p:spPr>
          <a:xfrm>
            <a:off x="204074" y="1873787"/>
            <a:ext cx="6861691" cy="668536"/>
          </a:xfrm>
          <a:prstGeom prst="roundRect">
            <a:avLst>
              <a:gd name="adj" fmla="val 7125"/>
            </a:avLst>
          </a:prstGeom>
          <a:solidFill>
            <a:srgbClr val="DADBF1"/>
          </a:solidFill>
          <a:ln w="7620">
            <a:solidFill>
              <a:srgbClr val="C0C1D7"/>
            </a:solidFill>
            <a:prstDash val="solid"/>
          </a:ln>
        </p:spPr>
      </p:sp>
      <p:sp>
        <p:nvSpPr>
          <p:cNvPr id="24" name="Text 22">
            <a:extLst>
              <a:ext uri="{FF2B5EF4-FFF2-40B4-BE49-F238E27FC236}">
                <a16:creationId xmlns:a16="http://schemas.microsoft.com/office/drawing/2014/main" id="{2A5AAC08-F983-DA7E-828E-45A5E37E4BC3}"/>
              </a:ext>
            </a:extLst>
          </p:cNvPr>
          <p:cNvSpPr/>
          <p:nvPr/>
        </p:nvSpPr>
        <p:spPr>
          <a:xfrm>
            <a:off x="325042" y="1994755"/>
            <a:ext cx="1892022"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Claim Management Module</a:t>
            </a:r>
            <a:endParaRPr lang="en-US" dirty="0">
              <a:latin typeface="Times New Roman" panose="02020603050405020304" pitchFamily="18" charset="0"/>
              <a:cs typeface="Times New Roman" panose="02020603050405020304" pitchFamily="18" charset="0"/>
            </a:endParaRPr>
          </a:p>
        </p:txBody>
      </p:sp>
      <p:sp>
        <p:nvSpPr>
          <p:cNvPr id="25" name="Text 23">
            <a:extLst>
              <a:ext uri="{FF2B5EF4-FFF2-40B4-BE49-F238E27FC236}">
                <a16:creationId xmlns:a16="http://schemas.microsoft.com/office/drawing/2014/main" id="{9F71188D-0685-0ECC-E1EE-02D21805853C}"/>
              </a:ext>
            </a:extLst>
          </p:cNvPr>
          <p:cNvSpPr/>
          <p:nvPr/>
        </p:nvSpPr>
        <p:spPr>
          <a:xfrm>
            <a:off x="325042" y="2239904"/>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Raise claims, upload docs, auto-rule checks, HR approval/rejection.</a:t>
            </a:r>
            <a:endParaRPr lang="en-US" dirty="0">
              <a:latin typeface="Times New Roman" panose="02020603050405020304" pitchFamily="18" charset="0"/>
              <a:cs typeface="Times New Roman" panose="02020603050405020304" pitchFamily="18" charset="0"/>
            </a:endParaRPr>
          </a:p>
        </p:txBody>
      </p:sp>
      <p:sp>
        <p:nvSpPr>
          <p:cNvPr id="26" name="Shape 24">
            <a:extLst>
              <a:ext uri="{FF2B5EF4-FFF2-40B4-BE49-F238E27FC236}">
                <a16:creationId xmlns:a16="http://schemas.microsoft.com/office/drawing/2014/main" id="{6E2666F0-BC97-B24A-4E84-BF798CAE2D26}"/>
              </a:ext>
            </a:extLst>
          </p:cNvPr>
          <p:cNvSpPr/>
          <p:nvPr/>
        </p:nvSpPr>
        <p:spPr>
          <a:xfrm>
            <a:off x="204074" y="4680453"/>
            <a:ext cx="6861691" cy="668536"/>
          </a:xfrm>
          <a:prstGeom prst="roundRect">
            <a:avLst>
              <a:gd name="adj" fmla="val 7125"/>
            </a:avLst>
          </a:prstGeom>
          <a:solidFill>
            <a:srgbClr val="DADBF1"/>
          </a:solidFill>
          <a:ln w="7620">
            <a:solidFill>
              <a:srgbClr val="C0C1D7"/>
            </a:solidFill>
            <a:prstDash val="solid"/>
          </a:ln>
        </p:spPr>
      </p:sp>
      <p:sp>
        <p:nvSpPr>
          <p:cNvPr id="27" name="Text 25">
            <a:extLst>
              <a:ext uri="{FF2B5EF4-FFF2-40B4-BE49-F238E27FC236}">
                <a16:creationId xmlns:a16="http://schemas.microsoft.com/office/drawing/2014/main" id="{7D917B8D-5120-4A38-4583-3572239564D8}"/>
              </a:ext>
            </a:extLst>
          </p:cNvPr>
          <p:cNvSpPr/>
          <p:nvPr/>
        </p:nvSpPr>
        <p:spPr>
          <a:xfrm>
            <a:off x="325041" y="4801421"/>
            <a:ext cx="1915358"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Agent Management Module</a:t>
            </a:r>
            <a:endParaRPr lang="en-US" dirty="0">
              <a:latin typeface="Times New Roman" panose="02020603050405020304" pitchFamily="18" charset="0"/>
              <a:cs typeface="Times New Roman" panose="02020603050405020304" pitchFamily="18" charset="0"/>
            </a:endParaRPr>
          </a:p>
        </p:txBody>
      </p:sp>
      <p:sp>
        <p:nvSpPr>
          <p:cNvPr id="28" name="Text 26">
            <a:extLst>
              <a:ext uri="{FF2B5EF4-FFF2-40B4-BE49-F238E27FC236}">
                <a16:creationId xmlns:a16="http://schemas.microsoft.com/office/drawing/2014/main" id="{0EFD5302-26F6-F25E-8B2C-BBF7FE9380A7}"/>
              </a:ext>
            </a:extLst>
          </p:cNvPr>
          <p:cNvSpPr/>
          <p:nvPr/>
        </p:nvSpPr>
        <p:spPr>
          <a:xfrm>
            <a:off x="325041" y="5046570"/>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Availability tracking, employee-agent interaction.</a:t>
            </a:r>
            <a:endParaRPr lang="en-US" dirty="0">
              <a:latin typeface="Times New Roman" panose="02020603050405020304" pitchFamily="18" charset="0"/>
              <a:cs typeface="Times New Roman" panose="02020603050405020304" pitchFamily="18" charset="0"/>
            </a:endParaRPr>
          </a:p>
        </p:txBody>
      </p:sp>
      <p:sp>
        <p:nvSpPr>
          <p:cNvPr id="29" name="Shape 27">
            <a:extLst>
              <a:ext uri="{FF2B5EF4-FFF2-40B4-BE49-F238E27FC236}">
                <a16:creationId xmlns:a16="http://schemas.microsoft.com/office/drawing/2014/main" id="{BFFB9CAE-4CF3-943A-BF34-E826432ADB56}"/>
              </a:ext>
            </a:extLst>
          </p:cNvPr>
          <p:cNvSpPr/>
          <p:nvPr/>
        </p:nvSpPr>
        <p:spPr>
          <a:xfrm>
            <a:off x="204074" y="2787472"/>
            <a:ext cx="6861691" cy="668536"/>
          </a:xfrm>
          <a:prstGeom prst="roundRect">
            <a:avLst>
              <a:gd name="adj" fmla="val 7125"/>
            </a:avLst>
          </a:prstGeom>
          <a:solidFill>
            <a:srgbClr val="DADBF1"/>
          </a:solidFill>
          <a:ln w="7620">
            <a:solidFill>
              <a:srgbClr val="C0C1D7"/>
            </a:solidFill>
            <a:prstDash val="solid"/>
          </a:ln>
        </p:spPr>
      </p:sp>
      <p:sp>
        <p:nvSpPr>
          <p:cNvPr id="30" name="Text 28">
            <a:extLst>
              <a:ext uri="{FF2B5EF4-FFF2-40B4-BE49-F238E27FC236}">
                <a16:creationId xmlns:a16="http://schemas.microsoft.com/office/drawing/2014/main" id="{2420AD7F-174A-1897-519C-B7A93B39BF44}"/>
              </a:ext>
            </a:extLst>
          </p:cNvPr>
          <p:cNvSpPr/>
          <p:nvPr/>
        </p:nvSpPr>
        <p:spPr>
          <a:xfrm>
            <a:off x="325042" y="2908440"/>
            <a:ext cx="1789628"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Admin Dashboard Module</a:t>
            </a:r>
            <a:endParaRPr lang="en-US" dirty="0">
              <a:latin typeface="Times New Roman" panose="02020603050405020304" pitchFamily="18" charset="0"/>
              <a:cs typeface="Times New Roman" panose="02020603050405020304" pitchFamily="18" charset="0"/>
            </a:endParaRPr>
          </a:p>
        </p:txBody>
      </p:sp>
      <p:sp>
        <p:nvSpPr>
          <p:cNvPr id="31" name="Text 29">
            <a:extLst>
              <a:ext uri="{FF2B5EF4-FFF2-40B4-BE49-F238E27FC236}">
                <a16:creationId xmlns:a16="http://schemas.microsoft.com/office/drawing/2014/main" id="{74A52D31-5544-7889-01F1-84242AAFC610}"/>
              </a:ext>
            </a:extLst>
          </p:cNvPr>
          <p:cNvSpPr/>
          <p:nvPr/>
        </p:nvSpPr>
        <p:spPr>
          <a:xfrm>
            <a:off x="325042" y="3153590"/>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Role management, tax rules, fraud alerts, audit logs.</a:t>
            </a:r>
            <a:endParaRPr lang="en-US" dirty="0">
              <a:latin typeface="Times New Roman" panose="02020603050405020304" pitchFamily="18" charset="0"/>
              <a:cs typeface="Times New Roman" panose="02020603050405020304" pitchFamily="18" charset="0"/>
            </a:endParaRPr>
          </a:p>
        </p:txBody>
      </p:sp>
      <p:sp>
        <p:nvSpPr>
          <p:cNvPr id="32" name="Shape 30">
            <a:extLst>
              <a:ext uri="{FF2B5EF4-FFF2-40B4-BE49-F238E27FC236}">
                <a16:creationId xmlns:a16="http://schemas.microsoft.com/office/drawing/2014/main" id="{EC17CC53-8387-9B50-8403-4B774B5401F2}"/>
              </a:ext>
            </a:extLst>
          </p:cNvPr>
          <p:cNvSpPr/>
          <p:nvPr/>
        </p:nvSpPr>
        <p:spPr>
          <a:xfrm>
            <a:off x="204074" y="5598424"/>
            <a:ext cx="6861691" cy="668536"/>
          </a:xfrm>
          <a:prstGeom prst="roundRect">
            <a:avLst>
              <a:gd name="adj" fmla="val 7125"/>
            </a:avLst>
          </a:prstGeom>
          <a:solidFill>
            <a:srgbClr val="DADBF1"/>
          </a:solidFill>
          <a:ln w="7620">
            <a:solidFill>
              <a:srgbClr val="C0C1D7"/>
            </a:solidFill>
            <a:prstDash val="solid"/>
          </a:ln>
        </p:spPr>
      </p:sp>
      <p:sp>
        <p:nvSpPr>
          <p:cNvPr id="33" name="Text 31">
            <a:extLst>
              <a:ext uri="{FF2B5EF4-FFF2-40B4-BE49-F238E27FC236}">
                <a16:creationId xmlns:a16="http://schemas.microsoft.com/office/drawing/2014/main" id="{1A207BBC-CFA4-FC42-8FE4-B9209690052C}"/>
              </a:ext>
            </a:extLst>
          </p:cNvPr>
          <p:cNvSpPr/>
          <p:nvPr/>
        </p:nvSpPr>
        <p:spPr>
          <a:xfrm>
            <a:off x="325041" y="5719392"/>
            <a:ext cx="1914525" cy="177165"/>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Reports &amp; Analytics Module</a:t>
            </a:r>
            <a:endParaRPr lang="en-US" dirty="0">
              <a:latin typeface="Times New Roman" panose="02020603050405020304" pitchFamily="18" charset="0"/>
              <a:cs typeface="Times New Roman" panose="02020603050405020304" pitchFamily="18" charset="0"/>
            </a:endParaRPr>
          </a:p>
        </p:txBody>
      </p:sp>
      <p:sp>
        <p:nvSpPr>
          <p:cNvPr id="34" name="Text 32">
            <a:extLst>
              <a:ext uri="{FF2B5EF4-FFF2-40B4-BE49-F238E27FC236}">
                <a16:creationId xmlns:a16="http://schemas.microsoft.com/office/drawing/2014/main" id="{2F23180D-3A49-D5FC-D0C7-ACE41EB64A99}"/>
              </a:ext>
            </a:extLst>
          </p:cNvPr>
          <p:cNvSpPr/>
          <p:nvPr/>
        </p:nvSpPr>
        <p:spPr>
          <a:xfrm>
            <a:off x="325041" y="5964542"/>
            <a:ext cx="661975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Automated reporting, fraud insights, visual dashboards.</a:t>
            </a:r>
            <a:endParaRPr lang="en-US" dirty="0">
              <a:latin typeface="Times New Roman" panose="02020603050405020304" pitchFamily="18" charset="0"/>
              <a:cs typeface="Times New Roman" panose="02020603050405020304" pitchFamily="18" charset="0"/>
            </a:endParaRPr>
          </a:p>
        </p:txBody>
      </p:sp>
      <p:pic>
        <p:nvPicPr>
          <p:cNvPr id="8196" name="Picture 4" descr="17,924 Think Ai Stock Vectors and Vector Art | Shutterstock">
            <a:extLst>
              <a:ext uri="{FF2B5EF4-FFF2-40B4-BE49-F238E27FC236}">
                <a16:creationId xmlns:a16="http://schemas.microsoft.com/office/drawing/2014/main" id="{4CE6A2EF-5E0B-9038-129F-AE898956F9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93" t="8479" r="19343" b="16804"/>
          <a:stretch>
            <a:fillRect/>
          </a:stretch>
        </p:blipFill>
        <p:spPr bwMode="auto">
          <a:xfrm>
            <a:off x="7447841" y="769928"/>
            <a:ext cx="4540085" cy="489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95639"/>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4F66F4D-727D-172B-D3A9-7E78A8D54A3C}"/>
              </a:ext>
            </a:extLst>
          </p:cNvPr>
          <p:cNvSpPr txBox="1"/>
          <p:nvPr/>
        </p:nvSpPr>
        <p:spPr>
          <a:xfrm>
            <a:off x="4434704" y="3131345"/>
            <a:ext cx="3843400" cy="1516855"/>
          </a:xfrm>
          <a:prstGeom prst="rect">
            <a:avLst/>
          </a:prstGeom>
          <a:solidFill>
            <a:schemeClr val="bg2"/>
          </a:solidFill>
        </p:spPr>
        <p:txBody>
          <a:bodyPr wrap="square" rtlCol="0">
            <a:spAutoFit/>
          </a:bodyPr>
          <a:lstStyle/>
          <a:p>
            <a:endParaRPr lang="en-IN" dirty="0"/>
          </a:p>
        </p:txBody>
      </p:sp>
      <p:sp>
        <p:nvSpPr>
          <p:cNvPr id="37" name="TextBox 36">
            <a:extLst>
              <a:ext uri="{FF2B5EF4-FFF2-40B4-BE49-F238E27FC236}">
                <a16:creationId xmlns:a16="http://schemas.microsoft.com/office/drawing/2014/main" id="{00BAA1B0-F53B-1A03-000C-559F62030BB7}"/>
              </a:ext>
            </a:extLst>
          </p:cNvPr>
          <p:cNvSpPr txBox="1"/>
          <p:nvPr/>
        </p:nvSpPr>
        <p:spPr>
          <a:xfrm>
            <a:off x="4460662" y="992485"/>
            <a:ext cx="3817450" cy="1684040"/>
          </a:xfrm>
          <a:prstGeom prst="rect">
            <a:avLst/>
          </a:prstGeom>
          <a:solidFill>
            <a:schemeClr val="bg2"/>
          </a:solidFill>
        </p:spPr>
        <p:txBody>
          <a:bodyPr wrap="square" rtlCol="0">
            <a:spAutoFit/>
          </a:bodyPr>
          <a:lstStyle/>
          <a:p>
            <a:endParaRPr lang="en-IN" dirty="0"/>
          </a:p>
        </p:txBody>
      </p:sp>
      <p:sp>
        <p:nvSpPr>
          <p:cNvPr id="32" name="TextBox 31">
            <a:extLst>
              <a:ext uri="{FF2B5EF4-FFF2-40B4-BE49-F238E27FC236}">
                <a16:creationId xmlns:a16="http://schemas.microsoft.com/office/drawing/2014/main" id="{2DEDD6ED-3A20-DDC3-B0D8-0F806658CA80}"/>
              </a:ext>
            </a:extLst>
          </p:cNvPr>
          <p:cNvSpPr txBox="1"/>
          <p:nvPr/>
        </p:nvSpPr>
        <p:spPr>
          <a:xfrm>
            <a:off x="136313" y="3169682"/>
            <a:ext cx="3723984" cy="1478518"/>
          </a:xfrm>
          <a:prstGeom prst="rect">
            <a:avLst/>
          </a:prstGeom>
          <a:solidFill>
            <a:schemeClr val="bg2"/>
          </a:solidFill>
        </p:spPr>
        <p:txBody>
          <a:bodyPr wrap="square" rtlCol="0">
            <a:spAutoFit/>
          </a:bodyPr>
          <a:lstStyle/>
          <a:p>
            <a:endParaRPr lang="en-IN" dirty="0"/>
          </a:p>
        </p:txBody>
      </p:sp>
      <p:sp>
        <p:nvSpPr>
          <p:cNvPr id="28" name="TextBox 27">
            <a:extLst>
              <a:ext uri="{FF2B5EF4-FFF2-40B4-BE49-F238E27FC236}">
                <a16:creationId xmlns:a16="http://schemas.microsoft.com/office/drawing/2014/main" id="{0A7D9905-AC34-F044-35CE-1C82BCA4DB03}"/>
              </a:ext>
            </a:extLst>
          </p:cNvPr>
          <p:cNvSpPr txBox="1"/>
          <p:nvPr/>
        </p:nvSpPr>
        <p:spPr>
          <a:xfrm>
            <a:off x="141650" y="995672"/>
            <a:ext cx="3681260" cy="1680853"/>
          </a:xfrm>
          <a:prstGeom prst="rect">
            <a:avLst/>
          </a:prstGeom>
          <a:solidFill>
            <a:schemeClr val="bg2"/>
          </a:solidFill>
        </p:spPr>
        <p:txBody>
          <a:bodyPr wrap="square" rtlCol="0">
            <a:spAutoFit/>
          </a:bodyPr>
          <a:lstStyle/>
          <a:p>
            <a:endParaRPr lang="en-IN" dirty="0"/>
          </a:p>
        </p:txBody>
      </p:sp>
      <p:sp>
        <p:nvSpPr>
          <p:cNvPr id="2" name="Text 0">
            <a:extLst>
              <a:ext uri="{FF2B5EF4-FFF2-40B4-BE49-F238E27FC236}">
                <a16:creationId xmlns:a16="http://schemas.microsoft.com/office/drawing/2014/main" id="{EC2BD158-F45D-9529-E9DC-EF81B7FA4817}"/>
              </a:ext>
            </a:extLst>
          </p:cNvPr>
          <p:cNvSpPr/>
          <p:nvPr/>
        </p:nvSpPr>
        <p:spPr>
          <a:xfrm>
            <a:off x="192134" y="106198"/>
            <a:ext cx="4536519" cy="566976"/>
          </a:xfrm>
          <a:prstGeom prst="rect">
            <a:avLst/>
          </a:prstGeom>
          <a:noFill/>
          <a:ln/>
        </p:spPr>
        <p:txBody>
          <a:bodyPr wrap="none" lIns="0" tIns="0" rIns="0" bIns="0" rtlCol="0" anchor="t"/>
          <a:lstStyle/>
          <a:p>
            <a:pPr marL="0" indent="0" algn="l">
              <a:lnSpc>
                <a:spcPts val="4450"/>
              </a:lnSpc>
              <a:buNone/>
            </a:pP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Technology Stack</a:t>
            </a:r>
            <a:endParaRPr lang="en-US" sz="3600"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3F6572E1-D037-C29D-7488-2E1B81375798}"/>
              </a:ext>
            </a:extLst>
          </p:cNvPr>
          <p:cNvSpPr/>
          <p:nvPr/>
        </p:nvSpPr>
        <p:spPr>
          <a:xfrm>
            <a:off x="368463" y="1014915"/>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Backend</a:t>
            </a:r>
            <a:endParaRPr lang="en-US" sz="20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64B49ADC-D0B3-BA2C-003B-025F8C55AA72}"/>
              </a:ext>
            </a:extLst>
          </p:cNvPr>
          <p:cNvSpPr/>
          <p:nvPr/>
        </p:nvSpPr>
        <p:spPr>
          <a:xfrm>
            <a:off x="368463" y="1328168"/>
            <a:ext cx="2908672" cy="566977"/>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Java Spring Boot (scalable, secure, enterprise-ready).</a:t>
            </a:r>
            <a:endParaRPr lang="en-US" sz="20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7602A3ED-3D50-1583-E805-683686C7E7CD}"/>
              </a:ext>
            </a:extLst>
          </p:cNvPr>
          <p:cNvSpPr/>
          <p:nvPr/>
        </p:nvSpPr>
        <p:spPr>
          <a:xfrm>
            <a:off x="378148" y="3342647"/>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Frontend</a:t>
            </a:r>
            <a:endParaRPr lang="en-US" sz="2000"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C08859EB-65BF-91FA-4A04-AAFBDE524F2B}"/>
              </a:ext>
            </a:extLst>
          </p:cNvPr>
          <p:cNvSpPr/>
          <p:nvPr/>
        </p:nvSpPr>
        <p:spPr>
          <a:xfrm>
            <a:off x="378148" y="3658104"/>
            <a:ext cx="3073060" cy="455710"/>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React.js (modern, responsive UI).</a:t>
            </a:r>
            <a:endParaRPr lang="en-US" sz="2000"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ACF08FB9-9634-58FA-0FAB-D660D0B5F8BC}"/>
              </a:ext>
            </a:extLst>
          </p:cNvPr>
          <p:cNvSpPr/>
          <p:nvPr/>
        </p:nvSpPr>
        <p:spPr>
          <a:xfrm>
            <a:off x="4567060" y="1113194"/>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Database</a:t>
            </a:r>
            <a:endParaRPr lang="en-US" sz="2000"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F8ECBBC0-7290-1CE7-6735-BCF83A0B19FC}"/>
              </a:ext>
            </a:extLst>
          </p:cNvPr>
          <p:cNvSpPr/>
          <p:nvPr/>
        </p:nvSpPr>
        <p:spPr>
          <a:xfrm>
            <a:off x="4567060" y="1447305"/>
            <a:ext cx="3617588" cy="902583"/>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MySQL / PostgreSQL (structured insurance &amp; user data) and Superbase for file storage</a:t>
            </a:r>
            <a:endParaRPr lang="en-US" sz="2000"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8BEBB284-7FE3-81EE-D811-BE7662BC6522}"/>
              </a:ext>
            </a:extLst>
          </p:cNvPr>
          <p:cNvSpPr/>
          <p:nvPr/>
        </p:nvSpPr>
        <p:spPr>
          <a:xfrm>
            <a:off x="4637242" y="3387656"/>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72525"/>
                </a:solidFill>
                <a:latin typeface="Times New Roman" panose="02020603050405020304" pitchFamily="18" charset="0"/>
                <a:ea typeface="Inter Bold" pitchFamily="34" charset="-122"/>
                <a:cs typeface="Times New Roman" panose="02020603050405020304" pitchFamily="18" charset="0"/>
              </a:rPr>
              <a:t>Authentication</a:t>
            </a:r>
            <a:endParaRPr lang="en-US" sz="2000" dirty="0">
              <a:latin typeface="Times New Roman" panose="02020603050405020304" pitchFamily="18" charset="0"/>
              <a:cs typeface="Times New Roman" panose="02020603050405020304" pitchFamily="18" charset="0"/>
            </a:endParaRPr>
          </a:p>
        </p:txBody>
      </p:sp>
      <p:sp>
        <p:nvSpPr>
          <p:cNvPr id="17" name="Text 15">
            <a:extLst>
              <a:ext uri="{FF2B5EF4-FFF2-40B4-BE49-F238E27FC236}">
                <a16:creationId xmlns:a16="http://schemas.microsoft.com/office/drawing/2014/main" id="{CAA347E0-56EF-4344-759E-7AB3919FFCEB}"/>
              </a:ext>
            </a:extLst>
          </p:cNvPr>
          <p:cNvSpPr/>
          <p:nvPr/>
        </p:nvSpPr>
        <p:spPr>
          <a:xfrm>
            <a:off x="4637242" y="3696622"/>
            <a:ext cx="3727490"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JWT (secure token-based login).</a:t>
            </a:r>
            <a:endParaRPr lang="en-US" sz="2000" dirty="0">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99FEF387-2081-3CDC-1330-9413B88D94E9}"/>
              </a:ext>
            </a:extLst>
          </p:cNvPr>
          <p:cNvCxnSpPr>
            <a:cxnSpLocks/>
          </p:cNvCxnSpPr>
          <p:nvPr/>
        </p:nvCxnSpPr>
        <p:spPr>
          <a:xfrm>
            <a:off x="4128806" y="937199"/>
            <a:ext cx="0" cy="4146947"/>
          </a:xfrm>
          <a:prstGeom prst="line">
            <a:avLst/>
          </a:prstGeom>
        </p:spPr>
        <p:style>
          <a:lnRef idx="3">
            <a:schemeClr val="accent1"/>
          </a:lnRef>
          <a:fillRef idx="0">
            <a:schemeClr val="accent1"/>
          </a:fillRef>
          <a:effectRef idx="2">
            <a:schemeClr val="accent1"/>
          </a:effectRef>
          <a:fontRef idx="minor">
            <a:schemeClr val="tx1"/>
          </a:fontRef>
        </p:style>
      </p:cxnSp>
      <p:pic>
        <p:nvPicPr>
          <p:cNvPr id="7170" name="Picture 2" descr="Web Developer Cartoon Images – Browse 20,829 Stock Photos, Vectors, and  Video | Adobe Stock">
            <a:extLst>
              <a:ext uri="{FF2B5EF4-FFF2-40B4-BE49-F238E27FC236}">
                <a16:creationId xmlns:a16="http://schemas.microsoft.com/office/drawing/2014/main" id="{DBF02ABB-ACE2-5626-F1D9-2917A9FCA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315"/>
          <a:stretch>
            <a:fillRect/>
          </a:stretch>
        </p:blipFill>
        <p:spPr bwMode="auto">
          <a:xfrm>
            <a:off x="9129785" y="993182"/>
            <a:ext cx="2946893" cy="43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865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1106</Words>
  <Application>Microsoft Office PowerPoint</Application>
  <PresentationFormat>Widescreen</PresentationFormat>
  <Paragraphs>181</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Rounak Chakraborty</dc:creator>
  <cp:lastModifiedBy>Anna dutta</cp:lastModifiedBy>
  <cp:revision>4</cp:revision>
  <dcterms:created xsi:type="dcterms:W3CDTF">2025-12-20T21:59:04Z</dcterms:created>
  <dcterms:modified xsi:type="dcterms:W3CDTF">2025-12-22T15:11:11Z</dcterms:modified>
</cp:coreProperties>
</file>